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44" r:id="rId3"/>
    <p:sldId id="595" r:id="rId4"/>
    <p:sldId id="596" r:id="rId5"/>
    <p:sldId id="602" r:id="rId6"/>
    <p:sldId id="289" r:id="rId7"/>
    <p:sldId id="604" r:id="rId8"/>
    <p:sldId id="605" r:id="rId9"/>
    <p:sldId id="535" r:id="rId10"/>
    <p:sldId id="53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3370" autoAdjust="0"/>
  </p:normalViewPr>
  <p:slideViewPr>
    <p:cSldViewPr snapToGrid="0" snapToObject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A4015B-B0BC-4939-B3BE-C88B8C3A085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64D932-8E86-489A-BD07-E3BE1D6AA4F4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Rationale for pillar 2</a:t>
          </a:r>
        </a:p>
      </dgm:t>
    </dgm:pt>
    <dgm:pt modelId="{AEB9D0AA-5721-43B3-BAFF-C6CEA9D67E36}" type="parTrans" cxnId="{76B17484-8062-4DF5-8C3F-38A9C62A791B}">
      <dgm:prSet/>
      <dgm:spPr/>
      <dgm:t>
        <a:bodyPr/>
        <a:lstStyle/>
        <a:p>
          <a:endParaRPr lang="en-US"/>
        </a:p>
      </dgm:t>
    </dgm:pt>
    <dgm:pt modelId="{A16E5A07-59F8-4387-8E28-9A7C4C468A30}" type="sibTrans" cxnId="{76B17484-8062-4DF5-8C3F-38A9C62A791B}">
      <dgm:prSet/>
      <dgm:spPr/>
      <dgm:t>
        <a:bodyPr/>
        <a:lstStyle/>
        <a:p>
          <a:endParaRPr lang="en-US"/>
        </a:p>
      </dgm:t>
    </dgm:pt>
    <dgm:pt modelId="{75E08B81-EA61-4CDB-A9CA-12C73428545F}">
      <dgm:prSet phldrT="[Text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/>
            <a:t>Address remaining Base Erosion and Profit Shifting issues associated with low taxation</a:t>
          </a:r>
        </a:p>
      </dgm:t>
    </dgm:pt>
    <dgm:pt modelId="{7302989F-959A-4730-BD99-A44E6504E91E}" type="parTrans" cxnId="{69543C12-CCA8-4645-89DF-22259374A593}">
      <dgm:prSet/>
      <dgm:spPr/>
      <dgm:t>
        <a:bodyPr/>
        <a:lstStyle/>
        <a:p>
          <a:endParaRPr lang="en-US"/>
        </a:p>
      </dgm:t>
    </dgm:pt>
    <dgm:pt modelId="{CD1B4FD0-ED74-4C89-BD46-346FE38BDBDC}" type="sibTrans" cxnId="{69543C12-CCA8-4645-89DF-22259374A593}">
      <dgm:prSet/>
      <dgm:spPr/>
      <dgm:t>
        <a:bodyPr/>
        <a:lstStyle/>
        <a:p>
          <a:endParaRPr lang="en-US"/>
        </a:p>
      </dgm:t>
    </dgm:pt>
    <dgm:pt modelId="{69041EF5-31C7-48D1-A182-5F46AC6A78A5}">
      <dgm:prSet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dirty="0"/>
            <a:t>Provide jurisdictions with the ability to “tax back” group profits that are subject to a low effective rate of tax</a:t>
          </a:r>
          <a:endParaRPr lang="en-GB" dirty="0"/>
        </a:p>
      </dgm:t>
    </dgm:pt>
    <dgm:pt modelId="{1F04DB1D-511C-472C-A3CF-AFCC67F656A2}" type="parTrans" cxnId="{17A9A360-3225-4714-82D3-17EB659935BD}">
      <dgm:prSet/>
      <dgm:spPr/>
      <dgm:t>
        <a:bodyPr/>
        <a:lstStyle/>
        <a:p>
          <a:endParaRPr lang="en-US"/>
        </a:p>
      </dgm:t>
    </dgm:pt>
    <dgm:pt modelId="{9FE4C5B8-EFCD-480A-ADB6-3E5E3A22710D}" type="sibTrans" cxnId="{17A9A360-3225-4714-82D3-17EB659935BD}">
      <dgm:prSet/>
      <dgm:spPr/>
      <dgm:t>
        <a:bodyPr/>
        <a:lstStyle/>
        <a:p>
          <a:endParaRPr lang="en-US"/>
        </a:p>
      </dgm:t>
    </dgm:pt>
    <dgm:pt modelId="{0ACD26D4-76F4-443D-98A1-73E0098B8631}">
      <dgm:prSet phldrT="[Text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endParaRPr lang="en-US" dirty="0"/>
        </a:p>
      </dgm:t>
    </dgm:pt>
    <dgm:pt modelId="{9ABCBC11-4A61-4FFC-A30F-FCC34BD5DADC}" type="parTrans" cxnId="{864B7343-B1AB-4BBE-B894-C609A192A4E0}">
      <dgm:prSet/>
      <dgm:spPr/>
      <dgm:t>
        <a:bodyPr/>
        <a:lstStyle/>
        <a:p>
          <a:endParaRPr lang="en-ZA"/>
        </a:p>
      </dgm:t>
    </dgm:pt>
    <dgm:pt modelId="{26CFBAC6-E5F0-4BFF-9ACA-17FD712ADE93}" type="sibTrans" cxnId="{864B7343-B1AB-4BBE-B894-C609A192A4E0}">
      <dgm:prSet/>
      <dgm:spPr/>
      <dgm:t>
        <a:bodyPr/>
        <a:lstStyle/>
        <a:p>
          <a:endParaRPr lang="en-ZA"/>
        </a:p>
      </dgm:t>
    </dgm:pt>
    <dgm:pt modelId="{5426B561-E429-4369-B116-646A2E5D5DE4}" type="pres">
      <dgm:prSet presAssocID="{BDA4015B-B0BC-4939-B3BE-C88B8C3A0852}" presName="Name0" presStyleCnt="0">
        <dgm:presLayoutVars>
          <dgm:dir/>
          <dgm:animLvl val="lvl"/>
          <dgm:resizeHandles val="exact"/>
        </dgm:presLayoutVars>
      </dgm:prSet>
      <dgm:spPr/>
    </dgm:pt>
    <dgm:pt modelId="{C2314253-EF5F-48F7-BBDB-4D972B9351D8}" type="pres">
      <dgm:prSet presAssocID="{3364D932-8E86-489A-BD07-E3BE1D6AA4F4}" presName="composite" presStyleCnt="0"/>
      <dgm:spPr/>
    </dgm:pt>
    <dgm:pt modelId="{2051130B-42CE-4940-946C-2E2B1BD3548A}" type="pres">
      <dgm:prSet presAssocID="{3364D932-8E86-489A-BD07-E3BE1D6AA4F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5B21732F-7275-4CB9-8799-DEFB880EFAF7}" type="pres">
      <dgm:prSet presAssocID="{3364D932-8E86-489A-BD07-E3BE1D6AA4F4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5D05680F-81D2-4193-965B-847D77E8D87C}" type="presOf" srcId="{0ACD26D4-76F4-443D-98A1-73E0098B8631}" destId="{5B21732F-7275-4CB9-8799-DEFB880EFAF7}" srcOrd="0" destOrd="1" presId="urn:microsoft.com/office/officeart/2005/8/layout/hList1"/>
    <dgm:cxn modelId="{69543C12-CCA8-4645-89DF-22259374A593}" srcId="{3364D932-8E86-489A-BD07-E3BE1D6AA4F4}" destId="{75E08B81-EA61-4CDB-A9CA-12C73428545F}" srcOrd="0" destOrd="0" parTransId="{7302989F-959A-4730-BD99-A44E6504E91E}" sibTransId="{CD1B4FD0-ED74-4C89-BD46-346FE38BDBDC}"/>
    <dgm:cxn modelId="{8D256F3C-4D73-4BE7-8A52-777B36991780}" type="presOf" srcId="{3364D932-8E86-489A-BD07-E3BE1D6AA4F4}" destId="{2051130B-42CE-4940-946C-2E2B1BD3548A}" srcOrd="0" destOrd="0" presId="urn:microsoft.com/office/officeart/2005/8/layout/hList1"/>
    <dgm:cxn modelId="{BB9F9E3F-0D5D-4511-BF5F-9843FDF18F25}" type="presOf" srcId="{69041EF5-31C7-48D1-A182-5F46AC6A78A5}" destId="{5B21732F-7275-4CB9-8799-DEFB880EFAF7}" srcOrd="0" destOrd="2" presId="urn:microsoft.com/office/officeart/2005/8/layout/hList1"/>
    <dgm:cxn modelId="{17A9A360-3225-4714-82D3-17EB659935BD}" srcId="{3364D932-8E86-489A-BD07-E3BE1D6AA4F4}" destId="{69041EF5-31C7-48D1-A182-5F46AC6A78A5}" srcOrd="2" destOrd="0" parTransId="{1F04DB1D-511C-472C-A3CF-AFCC67F656A2}" sibTransId="{9FE4C5B8-EFCD-480A-ADB6-3E5E3A22710D}"/>
    <dgm:cxn modelId="{864B7343-B1AB-4BBE-B894-C609A192A4E0}" srcId="{3364D932-8E86-489A-BD07-E3BE1D6AA4F4}" destId="{0ACD26D4-76F4-443D-98A1-73E0098B8631}" srcOrd="1" destOrd="0" parTransId="{9ABCBC11-4A61-4FFC-A30F-FCC34BD5DADC}" sibTransId="{26CFBAC6-E5F0-4BFF-9ACA-17FD712ADE93}"/>
    <dgm:cxn modelId="{57EB5278-C444-46C1-9704-22E83A55D60A}" type="presOf" srcId="{75E08B81-EA61-4CDB-A9CA-12C73428545F}" destId="{5B21732F-7275-4CB9-8799-DEFB880EFAF7}" srcOrd="0" destOrd="0" presId="urn:microsoft.com/office/officeart/2005/8/layout/hList1"/>
    <dgm:cxn modelId="{76B17484-8062-4DF5-8C3F-38A9C62A791B}" srcId="{BDA4015B-B0BC-4939-B3BE-C88B8C3A0852}" destId="{3364D932-8E86-489A-BD07-E3BE1D6AA4F4}" srcOrd="0" destOrd="0" parTransId="{AEB9D0AA-5721-43B3-BAFF-C6CEA9D67E36}" sibTransId="{A16E5A07-59F8-4387-8E28-9A7C4C468A30}"/>
    <dgm:cxn modelId="{90EDD09E-A9B9-4C6C-907B-A7114FEBE202}" type="presOf" srcId="{BDA4015B-B0BC-4939-B3BE-C88B8C3A0852}" destId="{5426B561-E429-4369-B116-646A2E5D5DE4}" srcOrd="0" destOrd="0" presId="urn:microsoft.com/office/officeart/2005/8/layout/hList1"/>
    <dgm:cxn modelId="{4FFE5CF9-4D5A-49A1-A1DC-E4D599B7E357}" type="presParOf" srcId="{5426B561-E429-4369-B116-646A2E5D5DE4}" destId="{C2314253-EF5F-48F7-BBDB-4D972B9351D8}" srcOrd="0" destOrd="0" presId="urn:microsoft.com/office/officeart/2005/8/layout/hList1"/>
    <dgm:cxn modelId="{5B050184-14D5-46B9-88A9-34015058C6C6}" type="presParOf" srcId="{C2314253-EF5F-48F7-BBDB-4D972B9351D8}" destId="{2051130B-42CE-4940-946C-2E2B1BD3548A}" srcOrd="0" destOrd="0" presId="urn:microsoft.com/office/officeart/2005/8/layout/hList1"/>
    <dgm:cxn modelId="{7899F2AE-158A-4903-88BA-1CDCBCC8AF00}" type="presParOf" srcId="{C2314253-EF5F-48F7-BBDB-4D972B9351D8}" destId="{5B21732F-7275-4CB9-8799-DEFB880EFAF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F09E7A-B260-4898-9656-79868D59F72A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B0E226C-774D-48A8-B786-060AB037B8EA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400" dirty="0">
              <a:solidFill>
                <a:schemeClr val="tx1"/>
              </a:solidFill>
            </a:rPr>
            <a:t>Income not subject to tax at a minimum rate</a:t>
          </a:r>
        </a:p>
      </dgm:t>
    </dgm:pt>
    <dgm:pt modelId="{F8B3C771-485B-4B93-8DB9-17F91F213939}" type="parTrans" cxnId="{EB28EE00-D6D1-40BA-90CB-F742F3EB1759}">
      <dgm:prSet/>
      <dgm:spPr/>
      <dgm:t>
        <a:bodyPr/>
        <a:lstStyle/>
        <a:p>
          <a:endParaRPr lang="en-US" sz="2800"/>
        </a:p>
      </dgm:t>
    </dgm:pt>
    <dgm:pt modelId="{4DFD2690-AFEA-4990-9C6A-9CC2A2E0962E}" type="sibTrans" cxnId="{EB28EE00-D6D1-40BA-90CB-F742F3EB1759}">
      <dgm:prSet/>
      <dgm:spPr/>
      <dgm:t>
        <a:bodyPr/>
        <a:lstStyle/>
        <a:p>
          <a:endParaRPr lang="en-US" sz="2800"/>
        </a:p>
      </dgm:t>
    </dgm:pt>
    <dgm:pt modelId="{18399B60-DB54-4542-89ED-5BB6D1787C7F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400" dirty="0">
              <a:solidFill>
                <a:schemeClr val="tx1"/>
              </a:solidFill>
            </a:rPr>
            <a:t>Subject to Tax Rule</a:t>
          </a:r>
        </a:p>
      </dgm:t>
    </dgm:pt>
    <dgm:pt modelId="{205BBE20-982D-4411-B315-975EC0576C15}" type="parTrans" cxnId="{E654EBD4-C539-4667-B200-36379F2BCB00}">
      <dgm:prSet custT="1"/>
      <dgm:spPr>
        <a:solidFill>
          <a:schemeClr val="tx1"/>
        </a:solidFill>
      </dgm:spPr>
      <dgm:t>
        <a:bodyPr/>
        <a:lstStyle/>
        <a:p>
          <a:endParaRPr lang="en-US" sz="1050"/>
        </a:p>
      </dgm:t>
    </dgm:pt>
    <dgm:pt modelId="{75505D20-0628-4D8C-B36E-DC69901FA1F8}" type="sibTrans" cxnId="{E654EBD4-C539-4667-B200-36379F2BCB00}">
      <dgm:prSet/>
      <dgm:spPr/>
      <dgm:t>
        <a:bodyPr/>
        <a:lstStyle/>
        <a:p>
          <a:endParaRPr lang="en-US" sz="2800"/>
        </a:p>
      </dgm:t>
    </dgm:pt>
    <dgm:pt modelId="{E694BC68-5937-4DCC-B8E2-83F92868E246}" type="pres">
      <dgm:prSet presAssocID="{6BF09E7A-B260-4898-9656-79868D59F72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639F5D-4666-4DF1-8F64-87A90E276F84}" type="pres">
      <dgm:prSet presAssocID="{4B0E226C-774D-48A8-B786-060AB037B8EA}" presName="centerShape" presStyleLbl="node0" presStyleIdx="0" presStyleCnt="1" custScaleX="148405" custScaleY="127204" custLinFactNeighborX="-84300" custLinFactNeighborY="-27211"/>
      <dgm:spPr/>
    </dgm:pt>
    <dgm:pt modelId="{447C37B9-5774-4A42-959D-0A4387282A7D}" type="pres">
      <dgm:prSet presAssocID="{205BBE20-982D-4411-B315-975EC0576C15}" presName="parTrans" presStyleLbl="sibTrans2D1" presStyleIdx="0" presStyleCnt="1" custLinFactNeighborX="-26703" custLinFactNeighborY="-8153"/>
      <dgm:spPr/>
    </dgm:pt>
    <dgm:pt modelId="{2072CB5F-4097-4AFE-BE2A-8CECF7245376}" type="pres">
      <dgm:prSet presAssocID="{205BBE20-982D-4411-B315-975EC0576C15}" presName="connectorText" presStyleLbl="sibTrans2D1" presStyleIdx="0" presStyleCnt="1"/>
      <dgm:spPr/>
    </dgm:pt>
    <dgm:pt modelId="{A4F2D296-10D0-4369-96E0-D45DF8FCCE42}" type="pres">
      <dgm:prSet presAssocID="{18399B60-DB54-4542-89ED-5BB6D1787C7F}" presName="node" presStyleLbl="node1" presStyleIdx="0" presStyleCnt="1" custScaleX="148405" custScaleY="129132" custRadScaleRad="90985" custRadScaleInc="31012">
        <dgm:presLayoutVars>
          <dgm:bulletEnabled val="1"/>
        </dgm:presLayoutVars>
      </dgm:prSet>
      <dgm:spPr/>
    </dgm:pt>
  </dgm:ptLst>
  <dgm:cxnLst>
    <dgm:cxn modelId="{EB28EE00-D6D1-40BA-90CB-F742F3EB1759}" srcId="{6BF09E7A-B260-4898-9656-79868D59F72A}" destId="{4B0E226C-774D-48A8-B786-060AB037B8EA}" srcOrd="0" destOrd="0" parTransId="{F8B3C771-485B-4B93-8DB9-17F91F213939}" sibTransId="{4DFD2690-AFEA-4990-9C6A-9CC2A2E0962E}"/>
    <dgm:cxn modelId="{97332D80-D3CE-44B5-842C-54FA2A66265F}" type="presOf" srcId="{6BF09E7A-B260-4898-9656-79868D59F72A}" destId="{E694BC68-5937-4DCC-B8E2-83F92868E246}" srcOrd="0" destOrd="0" presId="urn:microsoft.com/office/officeart/2005/8/layout/radial5"/>
    <dgm:cxn modelId="{154FF49B-1B35-48DE-B5A3-24AB750E9477}" type="presOf" srcId="{205BBE20-982D-4411-B315-975EC0576C15}" destId="{2072CB5F-4097-4AFE-BE2A-8CECF7245376}" srcOrd="1" destOrd="0" presId="urn:microsoft.com/office/officeart/2005/8/layout/radial5"/>
    <dgm:cxn modelId="{4D2FC4C3-513A-48B1-A220-284BDEBB723C}" type="presOf" srcId="{4B0E226C-774D-48A8-B786-060AB037B8EA}" destId="{1A639F5D-4666-4DF1-8F64-87A90E276F84}" srcOrd="0" destOrd="0" presId="urn:microsoft.com/office/officeart/2005/8/layout/radial5"/>
    <dgm:cxn modelId="{E654EBD4-C539-4667-B200-36379F2BCB00}" srcId="{4B0E226C-774D-48A8-B786-060AB037B8EA}" destId="{18399B60-DB54-4542-89ED-5BB6D1787C7F}" srcOrd="0" destOrd="0" parTransId="{205BBE20-982D-4411-B315-975EC0576C15}" sibTransId="{75505D20-0628-4D8C-B36E-DC69901FA1F8}"/>
    <dgm:cxn modelId="{B33DC9F0-33F6-4A02-B9AC-71BBF3656A10}" type="presOf" srcId="{18399B60-DB54-4542-89ED-5BB6D1787C7F}" destId="{A4F2D296-10D0-4369-96E0-D45DF8FCCE42}" srcOrd="0" destOrd="0" presId="urn:microsoft.com/office/officeart/2005/8/layout/radial5"/>
    <dgm:cxn modelId="{42A0BAF9-7BEA-458F-930A-5A262C621573}" type="presOf" srcId="{205BBE20-982D-4411-B315-975EC0576C15}" destId="{447C37B9-5774-4A42-959D-0A4387282A7D}" srcOrd="0" destOrd="0" presId="urn:microsoft.com/office/officeart/2005/8/layout/radial5"/>
    <dgm:cxn modelId="{3F51223E-F7A0-475D-942F-2524ED98312E}" type="presParOf" srcId="{E694BC68-5937-4DCC-B8E2-83F92868E246}" destId="{1A639F5D-4666-4DF1-8F64-87A90E276F84}" srcOrd="0" destOrd="0" presId="urn:microsoft.com/office/officeart/2005/8/layout/radial5"/>
    <dgm:cxn modelId="{64EB2420-4D1F-4DB5-A6F4-A939ECDF0C98}" type="presParOf" srcId="{E694BC68-5937-4DCC-B8E2-83F92868E246}" destId="{447C37B9-5774-4A42-959D-0A4387282A7D}" srcOrd="1" destOrd="0" presId="urn:microsoft.com/office/officeart/2005/8/layout/radial5"/>
    <dgm:cxn modelId="{BF1DF93D-4628-47CE-8CC0-C0C43EB9C1A4}" type="presParOf" srcId="{447C37B9-5774-4A42-959D-0A4387282A7D}" destId="{2072CB5F-4097-4AFE-BE2A-8CECF7245376}" srcOrd="0" destOrd="0" presId="urn:microsoft.com/office/officeart/2005/8/layout/radial5"/>
    <dgm:cxn modelId="{ABBD9C09-69B7-4DD9-B52E-D77212FD3010}" type="presParOf" srcId="{E694BC68-5937-4DCC-B8E2-83F92868E246}" destId="{A4F2D296-10D0-4369-96E0-D45DF8FCCE42}" srcOrd="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F09E7A-B260-4898-9656-79868D59F72A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B0E226C-774D-48A8-B786-060AB037B8EA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2400" dirty="0"/>
            <a:t>Income not subject to tax at the 15% minimum rate</a:t>
          </a:r>
        </a:p>
      </dgm:t>
    </dgm:pt>
    <dgm:pt modelId="{F8B3C771-485B-4B93-8DB9-17F91F213939}" type="parTrans" cxnId="{EB28EE00-D6D1-40BA-90CB-F742F3EB1759}">
      <dgm:prSet/>
      <dgm:spPr/>
      <dgm:t>
        <a:bodyPr/>
        <a:lstStyle/>
        <a:p>
          <a:endParaRPr lang="en-US" sz="2800"/>
        </a:p>
      </dgm:t>
    </dgm:pt>
    <dgm:pt modelId="{4DFD2690-AFEA-4990-9C6A-9CC2A2E0962E}" type="sibTrans" cxnId="{EB28EE00-D6D1-40BA-90CB-F742F3EB1759}">
      <dgm:prSet/>
      <dgm:spPr/>
      <dgm:t>
        <a:bodyPr/>
        <a:lstStyle/>
        <a:p>
          <a:endParaRPr lang="en-US" sz="2800"/>
        </a:p>
      </dgm:t>
    </dgm:pt>
    <dgm:pt modelId="{4BB0F507-A77C-4F31-8BAB-CCF67EE88962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2400" dirty="0">
              <a:solidFill>
                <a:schemeClr val="tx1"/>
              </a:solidFill>
            </a:rPr>
            <a:t>Income Inclusion Rule</a:t>
          </a:r>
        </a:p>
      </dgm:t>
    </dgm:pt>
    <dgm:pt modelId="{5B7B9DB5-05CA-4AB1-BF8C-4BC09A25D2CD}" type="parTrans" cxnId="{970C89BD-7127-47DC-A98A-3FA8AFDA6F62}">
      <dgm:prSet custT="1"/>
      <dgm:spPr/>
      <dgm:t>
        <a:bodyPr/>
        <a:lstStyle/>
        <a:p>
          <a:endParaRPr lang="en-US" sz="1050"/>
        </a:p>
      </dgm:t>
    </dgm:pt>
    <dgm:pt modelId="{E9105BDE-DD17-4225-A68D-47F31270AEC3}" type="sibTrans" cxnId="{970C89BD-7127-47DC-A98A-3FA8AFDA6F62}">
      <dgm:prSet/>
      <dgm:spPr/>
      <dgm:t>
        <a:bodyPr/>
        <a:lstStyle/>
        <a:p>
          <a:endParaRPr lang="en-US" sz="2800"/>
        </a:p>
      </dgm:t>
    </dgm:pt>
    <dgm:pt modelId="{235A112E-E8A4-461F-A80F-93CE42B29830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2400" dirty="0">
              <a:solidFill>
                <a:schemeClr val="tx1"/>
              </a:solidFill>
            </a:rPr>
            <a:t>Undertaxed Payments Rule</a:t>
          </a:r>
        </a:p>
      </dgm:t>
    </dgm:pt>
    <dgm:pt modelId="{A3C6C33D-F01D-4FE7-8BF5-428EAEDEB4AD}" type="parTrans" cxnId="{0B2FA8EB-8D12-4F4D-B62E-249E1420B193}">
      <dgm:prSet custT="1"/>
      <dgm:spPr>
        <a:solidFill>
          <a:srgbClr val="FFC000"/>
        </a:solidFill>
      </dgm:spPr>
      <dgm:t>
        <a:bodyPr/>
        <a:lstStyle/>
        <a:p>
          <a:endParaRPr lang="en-US" sz="1050"/>
        </a:p>
      </dgm:t>
    </dgm:pt>
    <dgm:pt modelId="{0DDDBFA7-A606-4E68-9A2B-91811167E65A}" type="sibTrans" cxnId="{0B2FA8EB-8D12-4F4D-B62E-249E1420B193}">
      <dgm:prSet/>
      <dgm:spPr/>
      <dgm:t>
        <a:bodyPr/>
        <a:lstStyle/>
        <a:p>
          <a:endParaRPr lang="en-US" sz="2800"/>
        </a:p>
      </dgm:t>
    </dgm:pt>
    <dgm:pt modelId="{E694BC68-5937-4DCC-B8E2-83F92868E246}" type="pres">
      <dgm:prSet presAssocID="{6BF09E7A-B260-4898-9656-79868D59F72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A639F5D-4666-4DF1-8F64-87A90E276F84}" type="pres">
      <dgm:prSet presAssocID="{4B0E226C-774D-48A8-B786-060AB037B8EA}" presName="centerShape" presStyleLbl="node0" presStyleIdx="0" presStyleCnt="1" custScaleX="235475" custScaleY="203628" custLinFactX="-18876" custLinFactNeighborX="-100000" custLinFactNeighborY="-9728"/>
      <dgm:spPr/>
    </dgm:pt>
    <dgm:pt modelId="{7CFEB06A-FD57-4780-AD82-97393F3FDCF7}" type="pres">
      <dgm:prSet presAssocID="{5B7B9DB5-05CA-4AB1-BF8C-4BC09A25D2CD}" presName="parTrans" presStyleLbl="sibTrans2D1" presStyleIdx="0" presStyleCnt="2" custScaleX="171976" custLinFactNeighborX="12642" custLinFactNeighborY="-3104"/>
      <dgm:spPr/>
    </dgm:pt>
    <dgm:pt modelId="{14CB58BC-50CB-49BB-BB06-5703A59F06A7}" type="pres">
      <dgm:prSet presAssocID="{5B7B9DB5-05CA-4AB1-BF8C-4BC09A25D2CD}" presName="connectorText" presStyleLbl="sibTrans2D1" presStyleIdx="0" presStyleCnt="2"/>
      <dgm:spPr/>
    </dgm:pt>
    <dgm:pt modelId="{E510323B-8A97-4D48-99AA-1A360A3EF52E}" type="pres">
      <dgm:prSet presAssocID="{4BB0F507-A77C-4F31-8BAB-CCF67EE88962}" presName="node" presStyleLbl="node1" presStyleIdx="0" presStyleCnt="2" custScaleX="210288" custScaleY="181751" custRadScaleRad="18531" custRadScaleInc="-16317">
        <dgm:presLayoutVars>
          <dgm:bulletEnabled val="1"/>
        </dgm:presLayoutVars>
      </dgm:prSet>
      <dgm:spPr/>
    </dgm:pt>
    <dgm:pt modelId="{C70742EF-7C06-41AE-A57B-C7B0D3197727}" type="pres">
      <dgm:prSet presAssocID="{A3C6C33D-F01D-4FE7-8BF5-428EAEDEB4AD}" presName="parTrans" presStyleLbl="sibTrans2D1" presStyleIdx="1" presStyleCnt="2" custScaleX="50960" custLinFactNeighborX="72290" custLinFactNeighborY="-1016"/>
      <dgm:spPr/>
    </dgm:pt>
    <dgm:pt modelId="{A56FF323-824B-44AF-A08A-B007AB5BF058}" type="pres">
      <dgm:prSet presAssocID="{A3C6C33D-F01D-4FE7-8BF5-428EAEDEB4AD}" presName="connectorText" presStyleLbl="sibTrans2D1" presStyleIdx="1" presStyleCnt="2"/>
      <dgm:spPr/>
    </dgm:pt>
    <dgm:pt modelId="{051F5155-08B1-4B39-AA33-2443086C41AA}" type="pres">
      <dgm:prSet presAssocID="{235A112E-E8A4-461F-A80F-93CE42B29830}" presName="node" presStyleLbl="node1" presStyleIdx="1" presStyleCnt="2" custScaleX="210288" custScaleY="181751" custRadScaleRad="231557" custRadScaleInc="-105355">
        <dgm:presLayoutVars>
          <dgm:bulletEnabled val="1"/>
        </dgm:presLayoutVars>
      </dgm:prSet>
      <dgm:spPr/>
    </dgm:pt>
  </dgm:ptLst>
  <dgm:cxnLst>
    <dgm:cxn modelId="{EB28EE00-D6D1-40BA-90CB-F742F3EB1759}" srcId="{6BF09E7A-B260-4898-9656-79868D59F72A}" destId="{4B0E226C-774D-48A8-B786-060AB037B8EA}" srcOrd="0" destOrd="0" parTransId="{F8B3C771-485B-4B93-8DB9-17F91F213939}" sibTransId="{4DFD2690-AFEA-4990-9C6A-9CC2A2E0962E}"/>
    <dgm:cxn modelId="{CEBDEE03-15FC-45CC-9F82-09FD23F4B5C4}" type="presOf" srcId="{A3C6C33D-F01D-4FE7-8BF5-428EAEDEB4AD}" destId="{C70742EF-7C06-41AE-A57B-C7B0D3197727}" srcOrd="0" destOrd="0" presId="urn:microsoft.com/office/officeart/2005/8/layout/radial5"/>
    <dgm:cxn modelId="{B939E608-45A1-48FB-91ED-4E6AC917573D}" type="presOf" srcId="{5B7B9DB5-05CA-4AB1-BF8C-4BC09A25D2CD}" destId="{14CB58BC-50CB-49BB-BB06-5703A59F06A7}" srcOrd="1" destOrd="0" presId="urn:microsoft.com/office/officeart/2005/8/layout/radial5"/>
    <dgm:cxn modelId="{47436154-8408-433C-B054-C766CA687F79}" type="presOf" srcId="{235A112E-E8A4-461F-A80F-93CE42B29830}" destId="{051F5155-08B1-4B39-AA33-2443086C41AA}" srcOrd="0" destOrd="0" presId="urn:microsoft.com/office/officeart/2005/8/layout/radial5"/>
    <dgm:cxn modelId="{97332D80-D3CE-44B5-842C-54FA2A66265F}" type="presOf" srcId="{6BF09E7A-B260-4898-9656-79868D59F72A}" destId="{E694BC68-5937-4DCC-B8E2-83F92868E246}" srcOrd="0" destOrd="0" presId="urn:microsoft.com/office/officeart/2005/8/layout/radial5"/>
    <dgm:cxn modelId="{F261BF81-A7A3-431E-A895-F28CFA6E74FE}" type="presOf" srcId="{5B7B9DB5-05CA-4AB1-BF8C-4BC09A25D2CD}" destId="{7CFEB06A-FD57-4780-AD82-97393F3FDCF7}" srcOrd="0" destOrd="0" presId="urn:microsoft.com/office/officeart/2005/8/layout/radial5"/>
    <dgm:cxn modelId="{DA6C00BD-8F1F-4F70-85C7-3E1B50A6CD25}" type="presOf" srcId="{A3C6C33D-F01D-4FE7-8BF5-428EAEDEB4AD}" destId="{A56FF323-824B-44AF-A08A-B007AB5BF058}" srcOrd="1" destOrd="0" presId="urn:microsoft.com/office/officeart/2005/8/layout/radial5"/>
    <dgm:cxn modelId="{970C89BD-7127-47DC-A98A-3FA8AFDA6F62}" srcId="{4B0E226C-774D-48A8-B786-060AB037B8EA}" destId="{4BB0F507-A77C-4F31-8BAB-CCF67EE88962}" srcOrd="0" destOrd="0" parTransId="{5B7B9DB5-05CA-4AB1-BF8C-4BC09A25D2CD}" sibTransId="{E9105BDE-DD17-4225-A68D-47F31270AEC3}"/>
    <dgm:cxn modelId="{4D2FC4C3-513A-48B1-A220-284BDEBB723C}" type="presOf" srcId="{4B0E226C-774D-48A8-B786-060AB037B8EA}" destId="{1A639F5D-4666-4DF1-8F64-87A90E276F84}" srcOrd="0" destOrd="0" presId="urn:microsoft.com/office/officeart/2005/8/layout/radial5"/>
    <dgm:cxn modelId="{0B2FA8EB-8D12-4F4D-B62E-249E1420B193}" srcId="{4B0E226C-774D-48A8-B786-060AB037B8EA}" destId="{235A112E-E8A4-461F-A80F-93CE42B29830}" srcOrd="1" destOrd="0" parTransId="{A3C6C33D-F01D-4FE7-8BF5-428EAEDEB4AD}" sibTransId="{0DDDBFA7-A606-4E68-9A2B-91811167E65A}"/>
    <dgm:cxn modelId="{659568EF-F189-4445-A499-7A9EA1181127}" type="presOf" srcId="{4BB0F507-A77C-4F31-8BAB-CCF67EE88962}" destId="{E510323B-8A97-4D48-99AA-1A360A3EF52E}" srcOrd="0" destOrd="0" presId="urn:microsoft.com/office/officeart/2005/8/layout/radial5"/>
    <dgm:cxn modelId="{3F51223E-F7A0-475D-942F-2524ED98312E}" type="presParOf" srcId="{E694BC68-5937-4DCC-B8E2-83F92868E246}" destId="{1A639F5D-4666-4DF1-8F64-87A90E276F84}" srcOrd="0" destOrd="0" presId="urn:microsoft.com/office/officeart/2005/8/layout/radial5"/>
    <dgm:cxn modelId="{9D2496EC-117C-4795-9AA2-36B79E951F64}" type="presParOf" srcId="{E694BC68-5937-4DCC-B8E2-83F92868E246}" destId="{7CFEB06A-FD57-4780-AD82-97393F3FDCF7}" srcOrd="1" destOrd="0" presId="urn:microsoft.com/office/officeart/2005/8/layout/radial5"/>
    <dgm:cxn modelId="{3D949B90-3E53-4561-80F1-C77D019C6ADA}" type="presParOf" srcId="{7CFEB06A-FD57-4780-AD82-97393F3FDCF7}" destId="{14CB58BC-50CB-49BB-BB06-5703A59F06A7}" srcOrd="0" destOrd="0" presId="urn:microsoft.com/office/officeart/2005/8/layout/radial5"/>
    <dgm:cxn modelId="{97201CAF-AF2A-426F-8D11-BC420C43F55E}" type="presParOf" srcId="{E694BC68-5937-4DCC-B8E2-83F92868E246}" destId="{E510323B-8A97-4D48-99AA-1A360A3EF52E}" srcOrd="2" destOrd="0" presId="urn:microsoft.com/office/officeart/2005/8/layout/radial5"/>
    <dgm:cxn modelId="{3C322605-7EA4-4EDF-9921-E4579D0BFFE1}" type="presParOf" srcId="{E694BC68-5937-4DCC-B8E2-83F92868E246}" destId="{C70742EF-7C06-41AE-A57B-C7B0D3197727}" srcOrd="3" destOrd="0" presId="urn:microsoft.com/office/officeart/2005/8/layout/radial5"/>
    <dgm:cxn modelId="{52FAACAA-78DD-44E6-86A1-ACF5431575CB}" type="presParOf" srcId="{C70742EF-7C06-41AE-A57B-C7B0D3197727}" destId="{A56FF323-824B-44AF-A08A-B007AB5BF058}" srcOrd="0" destOrd="0" presId="urn:microsoft.com/office/officeart/2005/8/layout/radial5"/>
    <dgm:cxn modelId="{13A4A921-2C0D-454F-8BE4-2841296ED82A}" type="presParOf" srcId="{E694BC68-5937-4DCC-B8E2-83F92868E246}" destId="{051F5155-08B1-4B39-AA33-2443086C41AA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1130B-42CE-4940-946C-2E2B1BD3548A}">
      <dsp:nvSpPr>
        <dsp:cNvPr id="0" name=""/>
        <dsp:cNvSpPr/>
      </dsp:nvSpPr>
      <dsp:spPr>
        <a:xfrm>
          <a:off x="0" y="87267"/>
          <a:ext cx="10445059" cy="950400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Rationale for pillar 2</a:t>
          </a:r>
        </a:p>
      </dsp:txBody>
      <dsp:txXfrm>
        <a:off x="0" y="87267"/>
        <a:ext cx="10445059" cy="950400"/>
      </dsp:txXfrm>
    </dsp:sp>
    <dsp:sp modelId="{5B21732F-7275-4CB9-8799-DEFB880EFAF7}">
      <dsp:nvSpPr>
        <dsp:cNvPr id="0" name=""/>
        <dsp:cNvSpPr/>
      </dsp:nvSpPr>
      <dsp:spPr>
        <a:xfrm>
          <a:off x="0" y="1037667"/>
          <a:ext cx="10445059" cy="2898720"/>
        </a:xfrm>
        <a:prstGeom prst="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Address remaining Base Erosion and Profit Shifting issues associated with low taxation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/>
            <a:t>Provide jurisdictions with the ability to “tax back” group profits that are subject to a low effective rate of tax</a:t>
          </a:r>
          <a:endParaRPr lang="en-GB" sz="3300" kern="1200" dirty="0"/>
        </a:p>
      </dsp:txBody>
      <dsp:txXfrm>
        <a:off x="0" y="1037667"/>
        <a:ext cx="10445059" cy="2898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39F5D-4666-4DF1-8F64-87A90E276F84}">
      <dsp:nvSpPr>
        <dsp:cNvPr id="0" name=""/>
        <dsp:cNvSpPr/>
      </dsp:nvSpPr>
      <dsp:spPr>
        <a:xfrm>
          <a:off x="0" y="949908"/>
          <a:ext cx="2772002" cy="2375996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Income not subject to tax at a minimum rate</a:t>
          </a:r>
        </a:p>
      </dsp:txBody>
      <dsp:txXfrm>
        <a:off x="405950" y="1297865"/>
        <a:ext cx="1960102" cy="1680082"/>
      </dsp:txXfrm>
    </dsp:sp>
    <dsp:sp modelId="{447C37B9-5774-4A42-959D-0A4387282A7D}">
      <dsp:nvSpPr>
        <dsp:cNvPr id="0" name=""/>
        <dsp:cNvSpPr/>
      </dsp:nvSpPr>
      <dsp:spPr>
        <a:xfrm rot="47323">
          <a:off x="3048145" y="1811192"/>
          <a:ext cx="1867319" cy="6350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/>
        </a:p>
      </dsp:txBody>
      <dsp:txXfrm>
        <a:off x="3048154" y="1936896"/>
        <a:ext cx="1676797" cy="381043"/>
      </dsp:txXfrm>
    </dsp:sp>
    <dsp:sp modelId="{A4F2D296-10D0-4369-96E0-D45DF8FCCE42}">
      <dsp:nvSpPr>
        <dsp:cNvPr id="0" name=""/>
        <dsp:cNvSpPr/>
      </dsp:nvSpPr>
      <dsp:spPr>
        <a:xfrm>
          <a:off x="6294561" y="1018556"/>
          <a:ext cx="2772002" cy="241200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Subject to Tax Rule</a:t>
          </a:r>
        </a:p>
      </dsp:txBody>
      <dsp:txXfrm>
        <a:off x="6700511" y="1371787"/>
        <a:ext cx="1960102" cy="1705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639F5D-4666-4DF1-8F64-87A90E276F84}">
      <dsp:nvSpPr>
        <dsp:cNvPr id="0" name=""/>
        <dsp:cNvSpPr/>
      </dsp:nvSpPr>
      <dsp:spPr>
        <a:xfrm>
          <a:off x="0" y="794102"/>
          <a:ext cx="3059669" cy="264586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Income not subject to tax at the 15% minimum rate</a:t>
          </a:r>
        </a:p>
      </dsp:txBody>
      <dsp:txXfrm>
        <a:off x="448078" y="1181580"/>
        <a:ext cx="2163513" cy="1870906"/>
      </dsp:txXfrm>
    </dsp:sp>
    <dsp:sp modelId="{7CFEB06A-FD57-4780-AD82-97393F3FDCF7}">
      <dsp:nvSpPr>
        <dsp:cNvPr id="0" name=""/>
        <dsp:cNvSpPr/>
      </dsp:nvSpPr>
      <dsp:spPr>
        <a:xfrm rot="23572">
          <a:off x="3171545" y="1896785"/>
          <a:ext cx="1059848" cy="4417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/>
        </a:p>
      </dsp:txBody>
      <dsp:txXfrm>
        <a:off x="3171547" y="1984687"/>
        <a:ext cx="927313" cy="265070"/>
      </dsp:txXfrm>
    </dsp:sp>
    <dsp:sp modelId="{E510323B-8A97-4D48-99AA-1A360A3EF52E}">
      <dsp:nvSpPr>
        <dsp:cNvPr id="0" name=""/>
        <dsp:cNvSpPr/>
      </dsp:nvSpPr>
      <dsp:spPr>
        <a:xfrm>
          <a:off x="4222337" y="964062"/>
          <a:ext cx="2732399" cy="2361601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Income Inclusion Rule</a:t>
          </a:r>
        </a:p>
      </dsp:txBody>
      <dsp:txXfrm>
        <a:off x="4622488" y="1309910"/>
        <a:ext cx="1932097" cy="1669905"/>
      </dsp:txXfrm>
    </dsp:sp>
    <dsp:sp modelId="{C70742EF-7C06-41AE-A57B-C7B0D3197727}">
      <dsp:nvSpPr>
        <dsp:cNvPr id="0" name=""/>
        <dsp:cNvSpPr/>
      </dsp:nvSpPr>
      <dsp:spPr>
        <a:xfrm rot="10">
          <a:off x="7050715" y="1891665"/>
          <a:ext cx="1470391" cy="441782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/>
        </a:p>
      </dsp:txBody>
      <dsp:txXfrm>
        <a:off x="7050715" y="1980021"/>
        <a:ext cx="1337856" cy="265070"/>
      </dsp:txXfrm>
    </dsp:sp>
    <dsp:sp modelId="{051F5155-08B1-4B39-AA33-2443086C41AA}">
      <dsp:nvSpPr>
        <dsp:cNvPr id="0" name=""/>
        <dsp:cNvSpPr/>
      </dsp:nvSpPr>
      <dsp:spPr>
        <a:xfrm>
          <a:off x="8503789" y="936256"/>
          <a:ext cx="2732399" cy="2361601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Undertaxed Payments Rule</a:t>
          </a:r>
        </a:p>
      </dsp:txBody>
      <dsp:txXfrm>
        <a:off x="8903940" y="1282104"/>
        <a:ext cx="1932097" cy="1669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77B8D-5555-BB4C-889B-3CCA945B7438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546B9-C5E2-9F40-BE5F-79342D4AD2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9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500" b="1" u="sng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Modelos</a:t>
            </a:r>
            <a:r>
              <a:rPr lang="en-GB" sz="1500" b="1" u="sng" baseline="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 de negocio y creación de valor</a:t>
            </a:r>
            <a:endParaRPr lang="en-GB" sz="1500" b="1" u="sng" dirty="0">
              <a:solidFill>
                <a:sysClr val="window" lastClr="FFFFFF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GB" sz="1500" b="1" dirty="0">
              <a:solidFill>
                <a:sysClr val="window" lastClr="FFFFFF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500" b="1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Infrastructure of the digital economy</a:t>
            </a:r>
          </a:p>
          <a:p>
            <a:pPr lvl="0"/>
            <a:r>
              <a:rPr lang="en-GB" sz="1200" i="1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The environment where digital businesses develop</a:t>
            </a:r>
          </a:p>
          <a:p>
            <a:endParaRPr lang="en-GB" dirty="0"/>
          </a:p>
          <a:p>
            <a:pPr lvl="0"/>
            <a:r>
              <a:rPr lang="en-GB" sz="2000" b="1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The value creation process</a:t>
            </a:r>
          </a:p>
          <a:p>
            <a:pPr lvl="0"/>
            <a:r>
              <a:rPr lang="en-GB" sz="1600" i="1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Classification of different value creation processes for digital businesses</a:t>
            </a:r>
          </a:p>
          <a:p>
            <a:pPr lvl="0"/>
            <a:endParaRPr lang="en-GB" sz="1600" i="1" dirty="0">
              <a:solidFill>
                <a:sysClr val="window" lastClr="FFFFFF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2400" b="1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Case studies</a:t>
            </a:r>
          </a:p>
          <a:p>
            <a:pPr lvl="0"/>
            <a:r>
              <a:rPr lang="en-GB" sz="1600" i="1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Detailed analysis of the process of value creation </a:t>
            </a:r>
          </a:p>
          <a:p>
            <a:pPr lvl="0"/>
            <a:endParaRPr lang="en-GB" sz="1600" i="1" dirty="0">
              <a:solidFill>
                <a:sysClr val="window" lastClr="FFFFFF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Common characteristics of value creation in digital businesses</a:t>
            </a:r>
          </a:p>
          <a:p>
            <a:pPr lvl="0"/>
            <a:endParaRPr lang="en-GB" sz="1600" i="1" dirty="0">
              <a:solidFill>
                <a:sysClr val="window" lastClr="FFFFFF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GB" sz="1600" i="1" dirty="0">
              <a:solidFill>
                <a:sysClr val="window" lastClr="FFFFFF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4C7C8-87A0-49D5-AE21-FDC7E5E051A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15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4601" y="6411568"/>
            <a:ext cx="9799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© 2017 - African Tax Administration Forum (ATAF),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971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D6EE-0183-411F-A031-B77F475A9662}" type="datetime1">
              <a:rPr lang="en-US" smtClean="0"/>
              <a:t>10/25/2021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18E-452C-480E-9CBA-72E006C30E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1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TAF_ppt template 3-3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480"/>
          </a:xfrm>
          <a:prstGeom prst="rect">
            <a:avLst/>
          </a:prstGeom>
        </p:spPr>
      </p:pic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0860921" y="6448708"/>
            <a:ext cx="835028" cy="29831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23AAA0-8506-314F-B429-28EAC7F279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4601" y="6411568"/>
            <a:ext cx="97999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© 2017 - African Tax Administration Forum (ATAF),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2539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TAF_ppt template 3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94"/>
          </a:xfrm>
          <a:prstGeom prst="rect">
            <a:avLst/>
          </a:prstGeom>
        </p:spPr>
      </p:pic>
      <p:sp>
        <p:nvSpPr>
          <p:cNvPr id="5" name="Title Placeholder 1"/>
          <p:cNvSpPr txBox="1">
            <a:spLocks/>
          </p:cNvSpPr>
          <p:nvPr/>
        </p:nvSpPr>
        <p:spPr>
          <a:xfrm>
            <a:off x="265043" y="4960810"/>
            <a:ext cx="11675166" cy="11244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40000"/>
              </a:lnSpc>
            </a:pPr>
            <a:r>
              <a:rPr lang="en-Z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Pillar One Responses to the 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 Challenges of Digitalisation </a:t>
            </a:r>
            <a:endParaRPr lang="en-US" sz="28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8506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84506-80FC-40F1-9AFE-6EE67229FB23}" type="slidenum">
              <a:rPr lang="en-GB" smtClean="0"/>
              <a:t>10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08F09D-6AEE-4ECF-AA41-B5BC41C22D70}"/>
              </a:ext>
            </a:extLst>
          </p:cNvPr>
          <p:cNvSpPr/>
          <p:nvPr/>
        </p:nvSpPr>
        <p:spPr>
          <a:xfrm>
            <a:off x="2573883" y="201191"/>
            <a:ext cx="79984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on African Tax </a:t>
            </a:r>
            <a:r>
              <a:rPr lang="fr-FR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Incentives</a:t>
            </a:r>
            <a:r>
              <a:rPr lang="fr-F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ZA" sz="44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08E49EB-EF06-4736-9951-EB9F2337A3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3098" y="2641401"/>
            <a:ext cx="1614785" cy="18377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A2264E1-89E7-418E-9AB4-00A9D74E2243}"/>
              </a:ext>
            </a:extLst>
          </p:cNvPr>
          <p:cNvSpPr txBox="1"/>
          <p:nvPr/>
        </p:nvSpPr>
        <p:spPr>
          <a:xfrm>
            <a:off x="5283752" y="1752510"/>
            <a:ext cx="6735970" cy="3635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will be the impact on tax competition and tax incentives in Africa?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Impact of the substance carve out?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 countries consider removing incentives in combination with reducing the statutory rate?   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D07748BF-F4A1-4439-B05A-CF223D32D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628775"/>
            <a:ext cx="4133850" cy="4200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90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lowchart: Connector 88"/>
          <p:cNvSpPr/>
          <p:nvPr/>
        </p:nvSpPr>
        <p:spPr>
          <a:xfrm>
            <a:off x="5033914" y="920138"/>
            <a:ext cx="5411553" cy="4857388"/>
          </a:xfrm>
          <a:prstGeom prst="flowChartConnec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0" name="Freeform 89"/>
          <p:cNvSpPr/>
          <p:nvPr/>
        </p:nvSpPr>
        <p:spPr>
          <a:xfrm>
            <a:off x="501937" y="1767552"/>
            <a:ext cx="1147607" cy="900000"/>
          </a:xfrm>
          <a:custGeom>
            <a:avLst/>
            <a:gdLst>
              <a:gd name="connsiteX0" fmla="*/ 0 w 2090005"/>
              <a:gd name="connsiteY0" fmla="*/ 83113 h 831126"/>
              <a:gd name="connsiteX1" fmla="*/ 83113 w 2090005"/>
              <a:gd name="connsiteY1" fmla="*/ 0 h 831126"/>
              <a:gd name="connsiteX2" fmla="*/ 2006892 w 2090005"/>
              <a:gd name="connsiteY2" fmla="*/ 0 h 831126"/>
              <a:gd name="connsiteX3" fmla="*/ 2090005 w 2090005"/>
              <a:gd name="connsiteY3" fmla="*/ 83113 h 831126"/>
              <a:gd name="connsiteX4" fmla="*/ 2090005 w 2090005"/>
              <a:gd name="connsiteY4" fmla="*/ 748013 h 831126"/>
              <a:gd name="connsiteX5" fmla="*/ 2006892 w 2090005"/>
              <a:gd name="connsiteY5" fmla="*/ 831126 h 831126"/>
              <a:gd name="connsiteX6" fmla="*/ 83113 w 2090005"/>
              <a:gd name="connsiteY6" fmla="*/ 831126 h 831126"/>
              <a:gd name="connsiteX7" fmla="*/ 0 w 2090005"/>
              <a:gd name="connsiteY7" fmla="*/ 748013 h 831126"/>
              <a:gd name="connsiteX8" fmla="*/ 0 w 2090005"/>
              <a:gd name="connsiteY8" fmla="*/ 83113 h 83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0005" h="831126">
                <a:moveTo>
                  <a:pt x="0" y="83113"/>
                </a:moveTo>
                <a:cubicBezTo>
                  <a:pt x="0" y="37211"/>
                  <a:pt x="37211" y="0"/>
                  <a:pt x="83113" y="0"/>
                </a:cubicBezTo>
                <a:lnTo>
                  <a:pt x="2006892" y="0"/>
                </a:lnTo>
                <a:cubicBezTo>
                  <a:pt x="2052794" y="0"/>
                  <a:pt x="2090005" y="37211"/>
                  <a:pt x="2090005" y="83113"/>
                </a:cubicBezTo>
                <a:lnTo>
                  <a:pt x="2090005" y="748013"/>
                </a:lnTo>
                <a:cubicBezTo>
                  <a:pt x="2090005" y="793915"/>
                  <a:pt x="2052794" y="831126"/>
                  <a:pt x="2006892" y="831126"/>
                </a:cubicBezTo>
                <a:lnTo>
                  <a:pt x="83113" y="831126"/>
                </a:lnTo>
                <a:cubicBezTo>
                  <a:pt x="37211" y="831126"/>
                  <a:pt x="0" y="793915"/>
                  <a:pt x="0" y="748013"/>
                </a:cubicBezTo>
                <a:lnTo>
                  <a:pt x="0" y="83113"/>
                </a:lnTo>
                <a:close/>
              </a:path>
            </a:pathLst>
          </a:custGeom>
          <a:solidFill>
            <a:srgbClr val="4F81BD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3" tIns="87843" rIns="119593" bIns="87843" numCol="1" spcCol="1270" anchor="ctr" anchorCtr="0">
            <a:noAutofit/>
          </a:bodyPr>
          <a:lstStyle/>
          <a:p>
            <a:pPr marL="0" marR="0" lvl="0" indent="0" algn="ctr" defTabSz="2222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Step 1</a:t>
            </a:r>
          </a:p>
        </p:txBody>
      </p:sp>
      <p:sp>
        <p:nvSpPr>
          <p:cNvPr id="91" name="Block Arc 90"/>
          <p:cNvSpPr/>
          <p:nvPr/>
        </p:nvSpPr>
        <p:spPr>
          <a:xfrm>
            <a:off x="5801193" y="1022836"/>
            <a:ext cx="3898985" cy="1922921"/>
          </a:xfrm>
          <a:prstGeom prst="blockArc">
            <a:avLst>
              <a:gd name="adj1" fmla="val 10799998"/>
              <a:gd name="adj2" fmla="val 0"/>
              <a:gd name="adj3" fmla="val 25000"/>
            </a:avLst>
          </a:prstGeom>
          <a:solidFill>
            <a:srgbClr val="4F81BD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3" tIns="87843" rIns="119593" bIns="87843" numCol="1" spcCol="1270" anchor="ctr" anchorCtr="0">
            <a:noAutofit/>
          </a:bodyPr>
          <a:lstStyle/>
          <a:p>
            <a:pPr marL="0" marR="0" lvl="0" indent="0" algn="ctr" defTabSz="2222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TOTAL PROFIT</a:t>
            </a:r>
          </a:p>
        </p:txBody>
      </p:sp>
      <p:sp>
        <p:nvSpPr>
          <p:cNvPr id="92" name="Flowchart: Connector 91"/>
          <p:cNvSpPr/>
          <p:nvPr/>
        </p:nvSpPr>
        <p:spPr>
          <a:xfrm>
            <a:off x="6591188" y="3552801"/>
            <a:ext cx="2318994" cy="2224725"/>
          </a:xfrm>
          <a:prstGeom prst="flowChartConnector">
            <a:avLst/>
          </a:prstGeom>
          <a:solidFill>
            <a:srgbClr val="97BF0D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ROUTINE PROFIT</a:t>
            </a:r>
          </a:p>
        </p:txBody>
      </p:sp>
      <p:sp>
        <p:nvSpPr>
          <p:cNvPr id="93" name="Freeform 92"/>
          <p:cNvSpPr/>
          <p:nvPr/>
        </p:nvSpPr>
        <p:spPr>
          <a:xfrm>
            <a:off x="551346" y="2936084"/>
            <a:ext cx="1147607" cy="900000"/>
          </a:xfrm>
          <a:custGeom>
            <a:avLst/>
            <a:gdLst>
              <a:gd name="connsiteX0" fmla="*/ 0 w 2090005"/>
              <a:gd name="connsiteY0" fmla="*/ 83113 h 831126"/>
              <a:gd name="connsiteX1" fmla="*/ 83113 w 2090005"/>
              <a:gd name="connsiteY1" fmla="*/ 0 h 831126"/>
              <a:gd name="connsiteX2" fmla="*/ 2006892 w 2090005"/>
              <a:gd name="connsiteY2" fmla="*/ 0 h 831126"/>
              <a:gd name="connsiteX3" fmla="*/ 2090005 w 2090005"/>
              <a:gd name="connsiteY3" fmla="*/ 83113 h 831126"/>
              <a:gd name="connsiteX4" fmla="*/ 2090005 w 2090005"/>
              <a:gd name="connsiteY4" fmla="*/ 748013 h 831126"/>
              <a:gd name="connsiteX5" fmla="*/ 2006892 w 2090005"/>
              <a:gd name="connsiteY5" fmla="*/ 831126 h 831126"/>
              <a:gd name="connsiteX6" fmla="*/ 83113 w 2090005"/>
              <a:gd name="connsiteY6" fmla="*/ 831126 h 831126"/>
              <a:gd name="connsiteX7" fmla="*/ 0 w 2090005"/>
              <a:gd name="connsiteY7" fmla="*/ 748013 h 831126"/>
              <a:gd name="connsiteX8" fmla="*/ 0 w 2090005"/>
              <a:gd name="connsiteY8" fmla="*/ 83113 h 83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0005" h="831126">
                <a:moveTo>
                  <a:pt x="0" y="83113"/>
                </a:moveTo>
                <a:cubicBezTo>
                  <a:pt x="0" y="37211"/>
                  <a:pt x="37211" y="0"/>
                  <a:pt x="83113" y="0"/>
                </a:cubicBezTo>
                <a:lnTo>
                  <a:pt x="2006892" y="0"/>
                </a:lnTo>
                <a:cubicBezTo>
                  <a:pt x="2052794" y="0"/>
                  <a:pt x="2090005" y="37211"/>
                  <a:pt x="2090005" y="83113"/>
                </a:cubicBezTo>
                <a:lnTo>
                  <a:pt x="2090005" y="748013"/>
                </a:lnTo>
                <a:cubicBezTo>
                  <a:pt x="2090005" y="793915"/>
                  <a:pt x="2052794" y="831126"/>
                  <a:pt x="2006892" y="831126"/>
                </a:cubicBezTo>
                <a:lnTo>
                  <a:pt x="83113" y="831126"/>
                </a:lnTo>
                <a:cubicBezTo>
                  <a:pt x="37211" y="831126"/>
                  <a:pt x="0" y="793915"/>
                  <a:pt x="0" y="748013"/>
                </a:cubicBezTo>
                <a:lnTo>
                  <a:pt x="0" y="83113"/>
                </a:lnTo>
                <a:close/>
              </a:path>
            </a:pathLst>
          </a:custGeom>
          <a:solidFill>
            <a:srgbClr val="97BF0D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3" tIns="87843" rIns="119593" bIns="87843" numCol="1" spcCol="1270" anchor="ctr" anchorCtr="0">
            <a:noAutofit/>
          </a:bodyPr>
          <a:lstStyle/>
          <a:p>
            <a:pPr marL="0" marR="0" lvl="0" indent="0" algn="ctr" defTabSz="2222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Step 2</a:t>
            </a:r>
          </a:p>
        </p:txBody>
      </p:sp>
      <p:sp>
        <p:nvSpPr>
          <p:cNvPr id="94" name="Freeform 93"/>
          <p:cNvSpPr/>
          <p:nvPr/>
        </p:nvSpPr>
        <p:spPr>
          <a:xfrm>
            <a:off x="501936" y="4048369"/>
            <a:ext cx="1147607" cy="1037979"/>
          </a:xfrm>
          <a:custGeom>
            <a:avLst/>
            <a:gdLst>
              <a:gd name="connsiteX0" fmla="*/ 0 w 2090005"/>
              <a:gd name="connsiteY0" fmla="*/ 83113 h 831126"/>
              <a:gd name="connsiteX1" fmla="*/ 83113 w 2090005"/>
              <a:gd name="connsiteY1" fmla="*/ 0 h 831126"/>
              <a:gd name="connsiteX2" fmla="*/ 2006892 w 2090005"/>
              <a:gd name="connsiteY2" fmla="*/ 0 h 831126"/>
              <a:gd name="connsiteX3" fmla="*/ 2090005 w 2090005"/>
              <a:gd name="connsiteY3" fmla="*/ 83113 h 831126"/>
              <a:gd name="connsiteX4" fmla="*/ 2090005 w 2090005"/>
              <a:gd name="connsiteY4" fmla="*/ 748013 h 831126"/>
              <a:gd name="connsiteX5" fmla="*/ 2006892 w 2090005"/>
              <a:gd name="connsiteY5" fmla="*/ 831126 h 831126"/>
              <a:gd name="connsiteX6" fmla="*/ 83113 w 2090005"/>
              <a:gd name="connsiteY6" fmla="*/ 831126 h 831126"/>
              <a:gd name="connsiteX7" fmla="*/ 0 w 2090005"/>
              <a:gd name="connsiteY7" fmla="*/ 748013 h 831126"/>
              <a:gd name="connsiteX8" fmla="*/ 0 w 2090005"/>
              <a:gd name="connsiteY8" fmla="*/ 83113 h 83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0005" h="831126">
                <a:moveTo>
                  <a:pt x="0" y="83113"/>
                </a:moveTo>
                <a:cubicBezTo>
                  <a:pt x="0" y="37211"/>
                  <a:pt x="37211" y="0"/>
                  <a:pt x="83113" y="0"/>
                </a:cubicBezTo>
                <a:lnTo>
                  <a:pt x="2006892" y="0"/>
                </a:lnTo>
                <a:cubicBezTo>
                  <a:pt x="2052794" y="0"/>
                  <a:pt x="2090005" y="37211"/>
                  <a:pt x="2090005" y="83113"/>
                </a:cubicBezTo>
                <a:lnTo>
                  <a:pt x="2090005" y="748013"/>
                </a:lnTo>
                <a:cubicBezTo>
                  <a:pt x="2090005" y="793915"/>
                  <a:pt x="2052794" y="831126"/>
                  <a:pt x="2006892" y="831126"/>
                </a:cubicBezTo>
                <a:lnTo>
                  <a:pt x="83113" y="831126"/>
                </a:lnTo>
                <a:cubicBezTo>
                  <a:pt x="37211" y="831126"/>
                  <a:pt x="0" y="793915"/>
                  <a:pt x="0" y="748013"/>
                </a:cubicBezTo>
                <a:lnTo>
                  <a:pt x="0" y="83113"/>
                </a:lnTo>
                <a:close/>
              </a:path>
            </a:pathLst>
          </a:custGeom>
          <a:solidFill>
            <a:srgbClr val="727272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3" tIns="87843" rIns="119593" bIns="87843" numCol="1" spcCol="1270" anchor="ctr" anchorCtr="0">
            <a:noAutofit/>
          </a:bodyPr>
          <a:lstStyle/>
          <a:p>
            <a:pPr marL="0" marR="0" lvl="0" indent="0" algn="ctr" defTabSz="2222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Step </a:t>
            </a:r>
            <a:r>
              <a:rPr lang="en-US" sz="2400" b="1" dirty="0">
                <a:solidFill>
                  <a:prstClr val="white"/>
                </a:solidFill>
              </a:rPr>
              <a:t>3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5" name="Freeform 94"/>
          <p:cNvSpPr/>
          <p:nvPr/>
        </p:nvSpPr>
        <p:spPr>
          <a:xfrm>
            <a:off x="1764629" y="1790810"/>
            <a:ext cx="2099774" cy="900000"/>
          </a:xfrm>
          <a:custGeom>
            <a:avLst/>
            <a:gdLst>
              <a:gd name="connsiteX0" fmla="*/ 0 w 2090005"/>
              <a:gd name="connsiteY0" fmla="*/ 83113 h 831126"/>
              <a:gd name="connsiteX1" fmla="*/ 83113 w 2090005"/>
              <a:gd name="connsiteY1" fmla="*/ 0 h 831126"/>
              <a:gd name="connsiteX2" fmla="*/ 2006892 w 2090005"/>
              <a:gd name="connsiteY2" fmla="*/ 0 h 831126"/>
              <a:gd name="connsiteX3" fmla="*/ 2090005 w 2090005"/>
              <a:gd name="connsiteY3" fmla="*/ 83113 h 831126"/>
              <a:gd name="connsiteX4" fmla="*/ 2090005 w 2090005"/>
              <a:gd name="connsiteY4" fmla="*/ 748013 h 831126"/>
              <a:gd name="connsiteX5" fmla="*/ 2006892 w 2090005"/>
              <a:gd name="connsiteY5" fmla="*/ 831126 h 831126"/>
              <a:gd name="connsiteX6" fmla="*/ 83113 w 2090005"/>
              <a:gd name="connsiteY6" fmla="*/ 831126 h 831126"/>
              <a:gd name="connsiteX7" fmla="*/ 0 w 2090005"/>
              <a:gd name="connsiteY7" fmla="*/ 748013 h 831126"/>
              <a:gd name="connsiteX8" fmla="*/ 0 w 2090005"/>
              <a:gd name="connsiteY8" fmla="*/ 83113 h 83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0005" h="831126">
                <a:moveTo>
                  <a:pt x="0" y="83113"/>
                </a:moveTo>
                <a:cubicBezTo>
                  <a:pt x="0" y="37211"/>
                  <a:pt x="37211" y="0"/>
                  <a:pt x="83113" y="0"/>
                </a:cubicBezTo>
                <a:lnTo>
                  <a:pt x="2006892" y="0"/>
                </a:lnTo>
                <a:cubicBezTo>
                  <a:pt x="2052794" y="0"/>
                  <a:pt x="2090005" y="37211"/>
                  <a:pt x="2090005" y="83113"/>
                </a:cubicBezTo>
                <a:lnTo>
                  <a:pt x="2090005" y="748013"/>
                </a:lnTo>
                <a:cubicBezTo>
                  <a:pt x="2090005" y="793915"/>
                  <a:pt x="2052794" y="831126"/>
                  <a:pt x="2006892" y="831126"/>
                </a:cubicBezTo>
                <a:lnTo>
                  <a:pt x="83113" y="831126"/>
                </a:lnTo>
                <a:cubicBezTo>
                  <a:pt x="37211" y="831126"/>
                  <a:pt x="0" y="793915"/>
                  <a:pt x="0" y="748013"/>
                </a:cubicBezTo>
                <a:lnTo>
                  <a:pt x="0" y="83113"/>
                </a:lnTo>
                <a:close/>
              </a:path>
            </a:pathLst>
          </a:custGeom>
          <a:solidFill>
            <a:srgbClr val="4F81BD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3" tIns="87843" rIns="119593" bIns="87843" numCol="1" spcCol="1270" anchor="ctr" anchorCtr="0">
            <a:noAutofit/>
          </a:bodyPr>
          <a:lstStyle/>
          <a:p>
            <a:pPr marL="0" marR="0" lvl="0" indent="0" algn="ctr" defTabSz="2222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>
                <a:solidFill>
                  <a:prstClr val="white"/>
                </a:solidFill>
              </a:rPr>
              <a:t>Total profit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97" name="Freeform 96"/>
          <p:cNvSpPr/>
          <p:nvPr/>
        </p:nvSpPr>
        <p:spPr>
          <a:xfrm>
            <a:off x="1764628" y="2936085"/>
            <a:ext cx="2099775" cy="900000"/>
          </a:xfrm>
          <a:custGeom>
            <a:avLst/>
            <a:gdLst>
              <a:gd name="connsiteX0" fmla="*/ 0 w 2090005"/>
              <a:gd name="connsiteY0" fmla="*/ 83113 h 831126"/>
              <a:gd name="connsiteX1" fmla="*/ 83113 w 2090005"/>
              <a:gd name="connsiteY1" fmla="*/ 0 h 831126"/>
              <a:gd name="connsiteX2" fmla="*/ 2006892 w 2090005"/>
              <a:gd name="connsiteY2" fmla="*/ 0 h 831126"/>
              <a:gd name="connsiteX3" fmla="*/ 2090005 w 2090005"/>
              <a:gd name="connsiteY3" fmla="*/ 83113 h 831126"/>
              <a:gd name="connsiteX4" fmla="*/ 2090005 w 2090005"/>
              <a:gd name="connsiteY4" fmla="*/ 748013 h 831126"/>
              <a:gd name="connsiteX5" fmla="*/ 2006892 w 2090005"/>
              <a:gd name="connsiteY5" fmla="*/ 831126 h 831126"/>
              <a:gd name="connsiteX6" fmla="*/ 83113 w 2090005"/>
              <a:gd name="connsiteY6" fmla="*/ 831126 h 831126"/>
              <a:gd name="connsiteX7" fmla="*/ 0 w 2090005"/>
              <a:gd name="connsiteY7" fmla="*/ 748013 h 831126"/>
              <a:gd name="connsiteX8" fmla="*/ 0 w 2090005"/>
              <a:gd name="connsiteY8" fmla="*/ 83113 h 83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0005" h="831126">
                <a:moveTo>
                  <a:pt x="0" y="83113"/>
                </a:moveTo>
                <a:cubicBezTo>
                  <a:pt x="0" y="37211"/>
                  <a:pt x="37211" y="0"/>
                  <a:pt x="83113" y="0"/>
                </a:cubicBezTo>
                <a:lnTo>
                  <a:pt x="2006892" y="0"/>
                </a:lnTo>
                <a:cubicBezTo>
                  <a:pt x="2052794" y="0"/>
                  <a:pt x="2090005" y="37211"/>
                  <a:pt x="2090005" y="83113"/>
                </a:cubicBezTo>
                <a:lnTo>
                  <a:pt x="2090005" y="748013"/>
                </a:lnTo>
                <a:cubicBezTo>
                  <a:pt x="2090005" y="793915"/>
                  <a:pt x="2052794" y="831126"/>
                  <a:pt x="2006892" y="831126"/>
                </a:cubicBezTo>
                <a:lnTo>
                  <a:pt x="83113" y="831126"/>
                </a:lnTo>
                <a:cubicBezTo>
                  <a:pt x="37211" y="831126"/>
                  <a:pt x="0" y="793915"/>
                  <a:pt x="0" y="748013"/>
                </a:cubicBezTo>
                <a:lnTo>
                  <a:pt x="0" y="83113"/>
                </a:lnTo>
                <a:close/>
              </a:path>
            </a:pathLst>
          </a:custGeom>
          <a:solidFill>
            <a:srgbClr val="97BF0D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3" tIns="87843" rIns="119593" bIns="87843" numCol="1" spcCol="1270" anchor="ctr" anchorCtr="0">
            <a:noAutofit/>
          </a:bodyPr>
          <a:lstStyle/>
          <a:p>
            <a:pPr marL="0" marR="0" lvl="0" indent="0" algn="ctr" defTabSz="2222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Routine profit</a:t>
            </a:r>
          </a:p>
        </p:txBody>
      </p:sp>
      <p:sp>
        <p:nvSpPr>
          <p:cNvPr id="98" name="Freeform 97"/>
          <p:cNvSpPr/>
          <p:nvPr/>
        </p:nvSpPr>
        <p:spPr>
          <a:xfrm>
            <a:off x="1703674" y="4048370"/>
            <a:ext cx="2099775" cy="1037979"/>
          </a:xfrm>
          <a:custGeom>
            <a:avLst/>
            <a:gdLst>
              <a:gd name="connsiteX0" fmla="*/ 0 w 2090005"/>
              <a:gd name="connsiteY0" fmla="*/ 83113 h 831126"/>
              <a:gd name="connsiteX1" fmla="*/ 83113 w 2090005"/>
              <a:gd name="connsiteY1" fmla="*/ 0 h 831126"/>
              <a:gd name="connsiteX2" fmla="*/ 2006892 w 2090005"/>
              <a:gd name="connsiteY2" fmla="*/ 0 h 831126"/>
              <a:gd name="connsiteX3" fmla="*/ 2090005 w 2090005"/>
              <a:gd name="connsiteY3" fmla="*/ 83113 h 831126"/>
              <a:gd name="connsiteX4" fmla="*/ 2090005 w 2090005"/>
              <a:gd name="connsiteY4" fmla="*/ 748013 h 831126"/>
              <a:gd name="connsiteX5" fmla="*/ 2006892 w 2090005"/>
              <a:gd name="connsiteY5" fmla="*/ 831126 h 831126"/>
              <a:gd name="connsiteX6" fmla="*/ 83113 w 2090005"/>
              <a:gd name="connsiteY6" fmla="*/ 831126 h 831126"/>
              <a:gd name="connsiteX7" fmla="*/ 0 w 2090005"/>
              <a:gd name="connsiteY7" fmla="*/ 748013 h 831126"/>
              <a:gd name="connsiteX8" fmla="*/ 0 w 2090005"/>
              <a:gd name="connsiteY8" fmla="*/ 83113 h 83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0005" h="831126">
                <a:moveTo>
                  <a:pt x="0" y="83113"/>
                </a:moveTo>
                <a:cubicBezTo>
                  <a:pt x="0" y="37211"/>
                  <a:pt x="37211" y="0"/>
                  <a:pt x="83113" y="0"/>
                </a:cubicBezTo>
                <a:lnTo>
                  <a:pt x="2006892" y="0"/>
                </a:lnTo>
                <a:cubicBezTo>
                  <a:pt x="2052794" y="0"/>
                  <a:pt x="2090005" y="37211"/>
                  <a:pt x="2090005" y="83113"/>
                </a:cubicBezTo>
                <a:lnTo>
                  <a:pt x="2090005" y="748013"/>
                </a:lnTo>
                <a:cubicBezTo>
                  <a:pt x="2090005" y="793915"/>
                  <a:pt x="2052794" y="831126"/>
                  <a:pt x="2006892" y="831126"/>
                </a:cubicBezTo>
                <a:lnTo>
                  <a:pt x="83113" y="831126"/>
                </a:lnTo>
                <a:cubicBezTo>
                  <a:pt x="37211" y="831126"/>
                  <a:pt x="0" y="793915"/>
                  <a:pt x="0" y="748013"/>
                </a:cubicBezTo>
                <a:lnTo>
                  <a:pt x="0" y="83113"/>
                </a:lnTo>
                <a:close/>
              </a:path>
            </a:pathLst>
          </a:custGeom>
          <a:solidFill>
            <a:srgbClr val="727272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3" tIns="87843" rIns="119593" bIns="87843" numCol="1" spcCol="1270" anchor="ctr" anchorCtr="0">
            <a:noAutofit/>
          </a:bodyPr>
          <a:lstStyle/>
          <a:p>
            <a:pPr marL="0" marR="0" lvl="0" indent="0" algn="ctr" defTabSz="2222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25% Deemed Residual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profit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in scope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5044908" y="920138"/>
            <a:ext cx="5411553" cy="4873658"/>
            <a:chOff x="5893730" y="887598"/>
            <a:chExt cx="5411553" cy="4873658"/>
          </a:xfrm>
        </p:grpSpPr>
        <p:grpSp>
          <p:nvGrpSpPr>
            <p:cNvPr id="101" name="Group 100"/>
            <p:cNvGrpSpPr/>
            <p:nvPr/>
          </p:nvGrpSpPr>
          <p:grpSpPr>
            <a:xfrm>
              <a:off x="5893730" y="887598"/>
              <a:ext cx="5411553" cy="4873658"/>
              <a:chOff x="5893730" y="887598"/>
              <a:chExt cx="5411553" cy="4873658"/>
            </a:xfrm>
          </p:grpSpPr>
          <p:sp>
            <p:nvSpPr>
              <p:cNvPr id="99" name="Flowchart: Connector 98"/>
              <p:cNvSpPr/>
              <p:nvPr/>
            </p:nvSpPr>
            <p:spPr>
              <a:xfrm>
                <a:off x="5893730" y="887598"/>
                <a:ext cx="5411553" cy="4857388"/>
              </a:xfrm>
              <a:prstGeom prst="flowChartConnector">
                <a:avLst/>
              </a:prstGeom>
              <a:solidFill>
                <a:srgbClr val="72727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00" name="Flowchart: Connector 99"/>
              <p:cNvSpPr/>
              <p:nvPr/>
            </p:nvSpPr>
            <p:spPr>
              <a:xfrm>
                <a:off x="7429015" y="3536531"/>
                <a:ext cx="2318994" cy="2224725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dirty="0">
                    <a:solidFill>
                      <a:schemeClr val="bg1"/>
                    </a:solidFill>
                  </a:rPr>
                  <a:t>ROUTINE PROFIT</a:t>
                </a:r>
              </a:p>
            </p:txBody>
          </p:sp>
        </p:grpSp>
        <p:sp>
          <p:nvSpPr>
            <p:cNvPr id="104" name="Rectangle 103"/>
            <p:cNvSpPr/>
            <p:nvPr/>
          </p:nvSpPr>
          <p:spPr>
            <a:xfrm>
              <a:off x="7074218" y="1347304"/>
              <a:ext cx="1750248" cy="1690710"/>
            </a:xfrm>
            <a:prstGeom prst="rect">
              <a:avLst/>
            </a:prstGeom>
            <a:solidFill>
              <a:srgbClr val="727272"/>
            </a:solidFill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Deemed residual profit in scope</a:t>
              </a:r>
            </a:p>
          </p:txBody>
        </p:sp>
      </p:grpSp>
      <p:sp>
        <p:nvSpPr>
          <p:cNvPr id="106" name="Freeform 105"/>
          <p:cNvSpPr/>
          <p:nvPr/>
        </p:nvSpPr>
        <p:spPr>
          <a:xfrm>
            <a:off x="501935" y="5200741"/>
            <a:ext cx="1147607" cy="1105190"/>
          </a:xfrm>
          <a:custGeom>
            <a:avLst/>
            <a:gdLst>
              <a:gd name="connsiteX0" fmla="*/ 0 w 2090005"/>
              <a:gd name="connsiteY0" fmla="*/ 83113 h 831126"/>
              <a:gd name="connsiteX1" fmla="*/ 83113 w 2090005"/>
              <a:gd name="connsiteY1" fmla="*/ 0 h 831126"/>
              <a:gd name="connsiteX2" fmla="*/ 2006892 w 2090005"/>
              <a:gd name="connsiteY2" fmla="*/ 0 h 831126"/>
              <a:gd name="connsiteX3" fmla="*/ 2090005 w 2090005"/>
              <a:gd name="connsiteY3" fmla="*/ 83113 h 831126"/>
              <a:gd name="connsiteX4" fmla="*/ 2090005 w 2090005"/>
              <a:gd name="connsiteY4" fmla="*/ 748013 h 831126"/>
              <a:gd name="connsiteX5" fmla="*/ 2006892 w 2090005"/>
              <a:gd name="connsiteY5" fmla="*/ 831126 h 831126"/>
              <a:gd name="connsiteX6" fmla="*/ 83113 w 2090005"/>
              <a:gd name="connsiteY6" fmla="*/ 831126 h 831126"/>
              <a:gd name="connsiteX7" fmla="*/ 0 w 2090005"/>
              <a:gd name="connsiteY7" fmla="*/ 748013 h 831126"/>
              <a:gd name="connsiteX8" fmla="*/ 0 w 2090005"/>
              <a:gd name="connsiteY8" fmla="*/ 83113 h 83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0005" h="831126">
                <a:moveTo>
                  <a:pt x="0" y="83113"/>
                </a:moveTo>
                <a:cubicBezTo>
                  <a:pt x="0" y="37211"/>
                  <a:pt x="37211" y="0"/>
                  <a:pt x="83113" y="0"/>
                </a:cubicBezTo>
                <a:lnTo>
                  <a:pt x="2006892" y="0"/>
                </a:lnTo>
                <a:cubicBezTo>
                  <a:pt x="2052794" y="0"/>
                  <a:pt x="2090005" y="37211"/>
                  <a:pt x="2090005" y="83113"/>
                </a:cubicBezTo>
                <a:lnTo>
                  <a:pt x="2090005" y="748013"/>
                </a:lnTo>
                <a:cubicBezTo>
                  <a:pt x="2090005" y="793915"/>
                  <a:pt x="2052794" y="831126"/>
                  <a:pt x="2006892" y="831126"/>
                </a:cubicBezTo>
                <a:lnTo>
                  <a:pt x="83113" y="831126"/>
                </a:lnTo>
                <a:cubicBezTo>
                  <a:pt x="37211" y="831126"/>
                  <a:pt x="0" y="793915"/>
                  <a:pt x="0" y="748013"/>
                </a:cubicBezTo>
                <a:lnTo>
                  <a:pt x="0" y="83113"/>
                </a:lnTo>
                <a:close/>
              </a:path>
            </a:pathLst>
          </a:custGeom>
          <a:solidFill>
            <a:srgbClr val="F79646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3" tIns="87843" rIns="119593" bIns="87843" numCol="1" spcCol="1270" anchor="ctr" anchorCtr="0">
            <a:noAutofit/>
          </a:bodyPr>
          <a:lstStyle/>
          <a:p>
            <a:pPr marL="0" marR="0" lvl="0" indent="0" algn="ctr" defTabSz="2222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Step </a:t>
            </a:r>
            <a:r>
              <a:rPr lang="en-US" sz="2400" b="1" dirty="0">
                <a:solidFill>
                  <a:prstClr val="white"/>
                </a:solidFill>
              </a:rPr>
              <a:t>4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7" name="Freeform 106"/>
          <p:cNvSpPr/>
          <p:nvPr/>
        </p:nvSpPr>
        <p:spPr>
          <a:xfrm>
            <a:off x="1698953" y="5193644"/>
            <a:ext cx="2099775" cy="1112287"/>
          </a:xfrm>
          <a:custGeom>
            <a:avLst/>
            <a:gdLst>
              <a:gd name="connsiteX0" fmla="*/ 0 w 2090005"/>
              <a:gd name="connsiteY0" fmla="*/ 83113 h 831126"/>
              <a:gd name="connsiteX1" fmla="*/ 83113 w 2090005"/>
              <a:gd name="connsiteY1" fmla="*/ 0 h 831126"/>
              <a:gd name="connsiteX2" fmla="*/ 2006892 w 2090005"/>
              <a:gd name="connsiteY2" fmla="*/ 0 h 831126"/>
              <a:gd name="connsiteX3" fmla="*/ 2090005 w 2090005"/>
              <a:gd name="connsiteY3" fmla="*/ 83113 h 831126"/>
              <a:gd name="connsiteX4" fmla="*/ 2090005 w 2090005"/>
              <a:gd name="connsiteY4" fmla="*/ 748013 h 831126"/>
              <a:gd name="connsiteX5" fmla="*/ 2006892 w 2090005"/>
              <a:gd name="connsiteY5" fmla="*/ 831126 h 831126"/>
              <a:gd name="connsiteX6" fmla="*/ 83113 w 2090005"/>
              <a:gd name="connsiteY6" fmla="*/ 831126 h 831126"/>
              <a:gd name="connsiteX7" fmla="*/ 0 w 2090005"/>
              <a:gd name="connsiteY7" fmla="*/ 748013 h 831126"/>
              <a:gd name="connsiteX8" fmla="*/ 0 w 2090005"/>
              <a:gd name="connsiteY8" fmla="*/ 83113 h 83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0005" h="831126">
                <a:moveTo>
                  <a:pt x="0" y="83113"/>
                </a:moveTo>
                <a:cubicBezTo>
                  <a:pt x="0" y="37211"/>
                  <a:pt x="37211" y="0"/>
                  <a:pt x="83113" y="0"/>
                </a:cubicBezTo>
                <a:lnTo>
                  <a:pt x="2006892" y="0"/>
                </a:lnTo>
                <a:cubicBezTo>
                  <a:pt x="2052794" y="0"/>
                  <a:pt x="2090005" y="37211"/>
                  <a:pt x="2090005" y="83113"/>
                </a:cubicBezTo>
                <a:lnTo>
                  <a:pt x="2090005" y="748013"/>
                </a:lnTo>
                <a:cubicBezTo>
                  <a:pt x="2090005" y="793915"/>
                  <a:pt x="2052794" y="831126"/>
                  <a:pt x="2006892" y="831126"/>
                </a:cubicBezTo>
                <a:lnTo>
                  <a:pt x="83113" y="831126"/>
                </a:lnTo>
                <a:cubicBezTo>
                  <a:pt x="37211" y="831126"/>
                  <a:pt x="0" y="793915"/>
                  <a:pt x="0" y="748013"/>
                </a:cubicBezTo>
                <a:lnTo>
                  <a:pt x="0" y="83113"/>
                </a:lnTo>
                <a:close/>
              </a:path>
            </a:pathLst>
          </a:custGeom>
          <a:solidFill>
            <a:srgbClr val="F79646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9593" tIns="87843" rIns="119593" bIns="87843" numCol="1" spcCol="1270" anchor="ctr" anchorCtr="0">
            <a:noAutofit/>
          </a:bodyPr>
          <a:lstStyle/>
          <a:p>
            <a:pPr marL="0" marR="0" lvl="0" indent="0" algn="ctr" defTabSz="22225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-1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Allocation to</a:t>
            </a:r>
            <a:r>
              <a:rPr kumimoji="0" lang="en-US" sz="2400" b="1" i="0" u="none" strike="noStrike" kern="1200" cap="none" spc="-15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market jurisdictions</a:t>
            </a:r>
            <a:endParaRPr kumimoji="0" lang="en-US" sz="2400" b="1" i="0" u="none" strike="noStrike" kern="1200" cap="none" spc="-1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9" name="Striped Right Arrow 108"/>
          <p:cNvSpPr/>
          <p:nvPr/>
        </p:nvSpPr>
        <p:spPr>
          <a:xfrm rot="20400000">
            <a:off x="7902596" y="1361887"/>
            <a:ext cx="2417251" cy="1803197"/>
          </a:xfrm>
          <a:prstGeom prst="stripedRightArrow">
            <a:avLst/>
          </a:prstGeom>
          <a:ln>
            <a:solidFill>
              <a:srgbClr val="72727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1" name="Flowchart: Multidocument 110"/>
          <p:cNvSpPr/>
          <p:nvPr/>
        </p:nvSpPr>
        <p:spPr>
          <a:xfrm>
            <a:off x="10279489" y="1379844"/>
            <a:ext cx="1866514" cy="1436218"/>
          </a:xfrm>
          <a:prstGeom prst="flowChartMultidocument">
            <a:avLst/>
          </a:prstGeom>
          <a:solidFill>
            <a:srgbClr val="F7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Market jurisdictions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9E2D40D-31E6-45A1-A69F-5F61DDE6C033}"/>
              </a:ext>
            </a:extLst>
          </p:cNvPr>
          <p:cNvSpPr/>
          <p:nvPr/>
        </p:nvSpPr>
        <p:spPr>
          <a:xfrm>
            <a:off x="4647397" y="160903"/>
            <a:ext cx="25699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Amount A  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222848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7" grpId="0" animBg="1"/>
      <p:bldP spid="98" grpId="0" animBg="1"/>
      <p:bldP spid="106" grpId="0" animBg="1"/>
      <p:bldP spid="107" grpId="0" animBg="1"/>
      <p:bldP spid="109" grpId="0" animBg="1"/>
      <p:bldP spid="1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676" y="42252"/>
            <a:ext cx="11825207" cy="401696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Building Blocks of Pillar One 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- Amount 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8195" y="1722444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Content Subheading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8195" y="3074972"/>
            <a:ext cx="78680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9A1B42-8A9E-4466-A0AC-DC93AA8B5B1E}"/>
              </a:ext>
            </a:extLst>
          </p:cNvPr>
          <p:cNvSpPr/>
          <p:nvPr/>
        </p:nvSpPr>
        <p:spPr>
          <a:xfrm>
            <a:off x="3223646" y="2197610"/>
            <a:ext cx="5796367" cy="1552980"/>
          </a:xfrm>
          <a:prstGeom prst="rect">
            <a:avLst/>
          </a:prstGeom>
          <a:gradFill>
            <a:gsLst>
              <a:gs pos="0">
                <a:srgbClr val="FF0000"/>
              </a:gs>
              <a:gs pos="0">
                <a:srgbClr val="FF000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7112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Activities in Scope </a:t>
            </a:r>
            <a:endParaRPr lang="en-ZA" sz="40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09D1B4-BB67-499D-82B5-8CA717A79432}"/>
              </a:ext>
            </a:extLst>
          </p:cNvPr>
          <p:cNvSpPr/>
          <p:nvPr/>
        </p:nvSpPr>
        <p:spPr>
          <a:xfrm>
            <a:off x="3223647" y="4530361"/>
            <a:ext cx="5796366" cy="1552980"/>
          </a:xfrm>
          <a:prstGeom prst="rect">
            <a:avLst/>
          </a:prstGeom>
          <a:gradFill>
            <a:gsLst>
              <a:gs pos="0">
                <a:srgbClr val="FF0000"/>
              </a:gs>
              <a:gs pos="0">
                <a:srgbClr val="FF0000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7112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Quantum – Fixed Margin  </a:t>
            </a:r>
            <a:endParaRPr lang="en-ZA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092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626" y="179136"/>
            <a:ext cx="11825207" cy="401696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Tax Certainty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8195" y="1722444"/>
            <a:ext cx="1051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Content Subheading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8195" y="3074972"/>
            <a:ext cx="78680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  <a:p>
            <a:r>
              <a:rPr lang="en-US" sz="2400" dirty="0">
                <a:solidFill>
                  <a:schemeClr val="bg1"/>
                </a:solidFill>
              </a:rPr>
              <a:t>Insert copy here, Filled with placeholder text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9A1B42-8A9E-4466-A0AC-DC93AA8B5B1E}"/>
              </a:ext>
            </a:extLst>
          </p:cNvPr>
          <p:cNvSpPr/>
          <p:nvPr/>
        </p:nvSpPr>
        <p:spPr>
          <a:xfrm>
            <a:off x="1555897" y="1777933"/>
            <a:ext cx="9699330" cy="1941225"/>
          </a:xfrm>
          <a:prstGeom prst="rect">
            <a:avLst/>
          </a:prstGeom>
          <a:solidFill>
            <a:srgbClr val="008B39">
              <a:alpha val="60000"/>
            </a:srgbClr>
          </a:solidFill>
          <a:effectLst>
            <a:outerShdw dist="20000" dir="5400000" rotWithShape="0">
              <a:srgbClr val="000000">
                <a:alpha val="38000"/>
              </a:srgbClr>
            </a:outerShdw>
            <a:reflection stA="99000" endPos="0" dist="50800" dir="5400000" sy="-100000" algn="bl" rotWithShape="0"/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Mandatory Binding Dispute Resolution Mechanism for Amount A</a:t>
            </a:r>
            <a:endParaRPr lang="en-ZA" sz="40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09D1B4-BB67-499D-82B5-8CA717A79432}"/>
              </a:ext>
            </a:extLst>
          </p:cNvPr>
          <p:cNvSpPr/>
          <p:nvPr/>
        </p:nvSpPr>
        <p:spPr>
          <a:xfrm>
            <a:off x="1514475" y="4363344"/>
            <a:ext cx="9782175" cy="1941225"/>
          </a:xfrm>
          <a:prstGeom prst="rect">
            <a:avLst/>
          </a:prstGeom>
          <a:solidFill>
            <a:srgbClr val="008B39">
              <a:alpha val="60000"/>
            </a:srgb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Mandatory/Elective Binding Dispute prevention and resolution </a:t>
            </a:r>
          </a:p>
          <a:p>
            <a:pPr algn="ctr"/>
            <a:r>
              <a:rPr lang="en-US" sz="4000" dirty="0">
                <a:solidFill>
                  <a:schemeClr val="tx1"/>
                </a:solidFill>
              </a:rPr>
              <a:t>beyond Amount A</a:t>
            </a:r>
            <a:endParaRPr lang="en-Z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15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TAF_ppt template 3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94"/>
          </a:xfrm>
          <a:prstGeom prst="rect">
            <a:avLst/>
          </a:prstGeom>
        </p:spPr>
      </p:pic>
      <p:sp>
        <p:nvSpPr>
          <p:cNvPr id="5" name="Title Placeholder 1"/>
          <p:cNvSpPr txBox="1">
            <a:spLocks/>
          </p:cNvSpPr>
          <p:nvPr/>
        </p:nvSpPr>
        <p:spPr>
          <a:xfrm>
            <a:off x="265043" y="4960810"/>
            <a:ext cx="11675166" cy="11244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40000"/>
              </a:lnSpc>
            </a:pPr>
            <a:r>
              <a:rPr lang="en-Z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Pillar Two Proposals </a:t>
            </a:r>
            <a:endParaRPr lang="en-US" sz="28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104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84506-80FC-40F1-9AFE-6EE67229FB23}" type="slidenum">
              <a:rPr lang="en-GB" smtClean="0"/>
              <a:t>6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144" y="315310"/>
            <a:ext cx="9911255" cy="1102328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lnSpc>
                <a:spcPct val="80000"/>
              </a:lnSpc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 of the Pillar 2 rules  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664652320"/>
              </p:ext>
            </p:extLst>
          </p:nvPr>
        </p:nvGraphicFramePr>
        <p:xfrm>
          <a:off x="670616" y="1596095"/>
          <a:ext cx="10445059" cy="4023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05B366-FDCB-42AE-9AA3-313F05A07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823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997527"/>
              </p:ext>
            </p:extLst>
          </p:nvPr>
        </p:nvGraphicFramePr>
        <p:xfrm>
          <a:off x="538480" y="1545645"/>
          <a:ext cx="11419057" cy="4489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84506-80FC-40F1-9AFE-6EE67229FB23}" type="slidenum">
              <a:rPr lang="en-GB" smtClean="0"/>
              <a:t>7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144" y="315310"/>
            <a:ext cx="9911255" cy="1102328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lnSpc>
                <a:spcPct val="80000"/>
              </a:lnSpc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 of the Pillar 2 rules  </a:t>
            </a:r>
          </a:p>
        </p:txBody>
      </p:sp>
    </p:spTree>
    <p:extLst>
      <p:ext uri="{BB962C8B-B14F-4D97-AF65-F5344CB8AC3E}">
        <p14:creationId xmlns:p14="http://schemas.microsoft.com/office/powerpoint/2010/main" val="163889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149166"/>
              </p:ext>
            </p:extLst>
          </p:nvPr>
        </p:nvGraphicFramePr>
        <p:xfrm>
          <a:off x="609602" y="1311965"/>
          <a:ext cx="11347936" cy="4941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84506-80FC-40F1-9AFE-6EE67229FB23}" type="slidenum">
              <a:rPr lang="en-GB" smtClean="0"/>
              <a:t>8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144" y="315310"/>
            <a:ext cx="9911255" cy="1102328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lnSpc>
                <a:spcPct val="80000"/>
              </a:lnSpc>
              <a:defRPr/>
            </a:pPr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 of the Pillar 2 rules  </a:t>
            </a:r>
          </a:p>
        </p:txBody>
      </p:sp>
    </p:spTree>
    <p:extLst>
      <p:ext uri="{BB962C8B-B14F-4D97-AF65-F5344CB8AC3E}">
        <p14:creationId xmlns:p14="http://schemas.microsoft.com/office/powerpoint/2010/main" val="344536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10470" y="1815548"/>
            <a:ext cx="5805090" cy="4134677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African countries concerned about how that additional tax will be reallocated between residence and source jurisdictions?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UTPR backstop to IIR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Prima facie if the subject to tax rule is applied first, source jurisdictions should be the main beneficiaries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Mitigate base eroding payments risk </a:t>
            </a:r>
            <a:endParaRPr lang="en-ZA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4084506-80FC-40F1-9AFE-6EE67229FB23}" type="slidenum">
              <a:rPr lang="en-GB" smtClean="0"/>
              <a:t>9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08F09D-6AEE-4ECF-AA41-B5BC41C22D70}"/>
              </a:ext>
            </a:extLst>
          </p:cNvPr>
          <p:cNvSpPr/>
          <p:nvPr/>
        </p:nvSpPr>
        <p:spPr>
          <a:xfrm>
            <a:off x="4206379" y="201191"/>
            <a:ext cx="47334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</a:t>
            </a:r>
            <a:r>
              <a:rPr lang="fr-F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Tax Rule</a:t>
            </a:r>
            <a:endParaRPr lang="en-ZA" sz="4400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53E2A88A-61AC-495C-879E-7733C69F0110}"/>
              </a:ext>
            </a:extLst>
          </p:cNvPr>
          <p:cNvSpPr txBox="1">
            <a:spLocks/>
          </p:cNvSpPr>
          <p:nvPr/>
        </p:nvSpPr>
        <p:spPr>
          <a:xfrm>
            <a:off x="476440" y="1722782"/>
            <a:ext cx="4811177" cy="4134677"/>
          </a:xfr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lnSpc>
                <a:spcPct val="107000"/>
              </a:lnSpc>
              <a:spcAft>
                <a:spcPts val="800"/>
              </a:spcAft>
            </a:pPr>
            <a:endParaRPr lang="en-ZA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 descr="See the source image">
            <a:extLst>
              <a:ext uri="{FF2B5EF4-FFF2-40B4-BE49-F238E27FC236}">
                <a16:creationId xmlns:a16="http://schemas.microsoft.com/office/drawing/2014/main" id="{F7BD3949-CC36-44E0-BC56-DDD8BD37E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40" y="2021302"/>
            <a:ext cx="5382959" cy="372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015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F27434343AAF44982140E6B9338CDB" ma:contentTypeVersion="13" ma:contentTypeDescription="Create a new document." ma:contentTypeScope="" ma:versionID="aa2715068bc12bf3844dce43a46a7c84">
  <xsd:schema xmlns:xsd="http://www.w3.org/2001/XMLSchema" xmlns:xs="http://www.w3.org/2001/XMLSchema" xmlns:p="http://schemas.microsoft.com/office/2006/metadata/properties" xmlns:ns1="http://schemas.microsoft.com/sharepoint/v3" xmlns:ns2="f281cd59-23f2-4f9d-a1af-83372b4eb256" xmlns:ns3="945a99fa-02a1-4e2d-98f4-ef225d3cc8f3" targetNamespace="http://schemas.microsoft.com/office/2006/metadata/properties" ma:root="true" ma:fieldsID="8ae95d43b3f170c528b15ea2d3263dc6" ns1:_="" ns2:_="" ns3:_="">
    <xsd:import namespace="http://schemas.microsoft.com/sharepoint/v3"/>
    <xsd:import namespace="f281cd59-23f2-4f9d-a1af-83372b4eb256"/>
    <xsd:import namespace="945a99fa-02a1-4e2d-98f4-ef225d3cc8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PublishingStartDate" minOccurs="0"/>
                <xsd:element ref="ns1:PublishingExpirationDate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81cd59-23f2-4f9d-a1af-83372b4eb2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5a99fa-02a1-4e2d-98f4-ef225d3cc8f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F769CFF-F2DE-411C-AFF2-53812965DC33}"/>
</file>

<file path=customXml/itemProps2.xml><?xml version="1.0" encoding="utf-8"?>
<ds:datastoreItem xmlns:ds="http://schemas.openxmlformats.org/officeDocument/2006/customXml" ds:itemID="{D3ACC774-2CE6-4137-8873-3F69DEF71707}"/>
</file>

<file path=customXml/itemProps3.xml><?xml version="1.0" encoding="utf-8"?>
<ds:datastoreItem xmlns:ds="http://schemas.openxmlformats.org/officeDocument/2006/customXml" ds:itemID="{08E3B92A-3DA7-418B-A185-8D64547B0FD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2454</TotalTime>
  <Words>432</Words>
  <Application>Microsoft Office PowerPoint</Application>
  <PresentationFormat>Widescreen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Building Blocks of Pillar One  - Amount B</vt:lpstr>
      <vt:lpstr>Tax Certainty</vt:lpstr>
      <vt:lpstr>PowerPoint Presentation</vt:lpstr>
      <vt:lpstr>Overview of the Pillar 2 rules  </vt:lpstr>
      <vt:lpstr>Overview of the Pillar 2 rules  </vt:lpstr>
      <vt:lpstr>Overview of the Pillar 2 rules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Frikkie Snyman</dc:creator>
  <cp:lastModifiedBy>Lee Corrick</cp:lastModifiedBy>
  <cp:revision>148</cp:revision>
  <dcterms:created xsi:type="dcterms:W3CDTF">2017-10-23T18:44:04Z</dcterms:created>
  <dcterms:modified xsi:type="dcterms:W3CDTF">2021-10-25T11:42:06Z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0x01010017F27434343AAF44982140E6B9338CDB</vt:lpwstr>
  </property>
</Properties>
</file>