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9" r:id="rId2"/>
    <p:sldId id="262" r:id="rId3"/>
    <p:sldId id="1147" r:id="rId4"/>
    <p:sldId id="1162" r:id="rId5"/>
    <p:sldId id="1153" r:id="rId6"/>
    <p:sldId id="1166" r:id="rId7"/>
    <p:sldId id="1169" r:id="rId8"/>
    <p:sldId id="1165" r:id="rId9"/>
    <p:sldId id="1167" r:id="rId10"/>
    <p:sldId id="1170" r:id="rId11"/>
    <p:sldId id="1171" r:id="rId12"/>
    <p:sldId id="1152" r:id="rId13"/>
    <p:sldId id="260" r:id="rId14"/>
    <p:sldId id="1163" r:id="rId1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9C9"/>
    <a:srgbClr val="4F91CD"/>
    <a:srgbClr val="CDB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0" autoAdjust="0"/>
    <p:restoredTop sz="94674" autoAdjust="0"/>
  </p:normalViewPr>
  <p:slideViewPr>
    <p:cSldViewPr>
      <p:cViewPr varScale="1">
        <p:scale>
          <a:sx n="65" d="100"/>
          <a:sy n="65" d="100"/>
        </p:scale>
        <p:origin x="127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ED355-1E43-4083-BAB0-6312BDEFD3A0}" type="datetimeFigureOut">
              <a:rPr lang="en-CH" smtClean="0"/>
              <a:t>25/10/2021</a:t>
            </a:fld>
            <a:endParaRPr lang="en-CH"/>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845E01-4EF9-41B7-9CBE-6829E0EECF04}" type="slidenum">
              <a:rPr lang="en-CH" smtClean="0"/>
              <a:t>‹#›</a:t>
            </a:fld>
            <a:endParaRPr lang="en-CH"/>
          </a:p>
        </p:txBody>
      </p:sp>
    </p:spTree>
    <p:extLst>
      <p:ext uri="{BB962C8B-B14F-4D97-AF65-F5344CB8AC3E}">
        <p14:creationId xmlns:p14="http://schemas.microsoft.com/office/powerpoint/2010/main" val="739485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53294"/>
            <a:ext cx="7772400" cy="1139602"/>
          </a:xfrm>
        </p:spPr>
        <p:txBody>
          <a:bodyPr/>
          <a:lstStyle>
            <a:lvl1pPr algn="ctr">
              <a:defRPr sz="4000" b="1">
                <a:solidFill>
                  <a:srgbClr val="CDB87E"/>
                </a:solidFill>
              </a:defRPr>
            </a:lvl1pPr>
          </a:lstStyle>
          <a:p>
            <a:r>
              <a:rPr lang="fr-FR" dirty="0"/>
              <a:t>[TITLE OF MEETING] </a:t>
            </a:r>
            <a:endParaRPr lang="en-US" dirty="0"/>
          </a:p>
        </p:txBody>
      </p:sp>
      <p:sp>
        <p:nvSpPr>
          <p:cNvPr id="3" name="Subtitle 2"/>
          <p:cNvSpPr>
            <a:spLocks noGrp="1"/>
          </p:cNvSpPr>
          <p:nvPr>
            <p:ph type="subTitle" idx="1" hasCustomPrompt="1"/>
          </p:nvPr>
        </p:nvSpPr>
        <p:spPr>
          <a:xfrm>
            <a:off x="683568" y="2637160"/>
            <a:ext cx="7776864" cy="1583928"/>
          </a:xfrm>
        </p:spPr>
        <p:txBody>
          <a:bodyPr/>
          <a:lstStyle>
            <a:lvl1pPr marL="0" indent="0" algn="ctr">
              <a:buNone/>
              <a:defRPr sz="4000" b="1" baseline="0">
                <a:solidFill>
                  <a:srgbClr val="4F91CD"/>
                </a:solidFill>
                <a:latin typeface="Eurostile LT Std Bold"/>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marL="0" lvl="0" indent="0" algn="ctr">
              <a:buNone/>
            </a:pPr>
            <a:r>
              <a:rPr lang="fr-FR" sz="3200" dirty="0">
                <a:solidFill>
                  <a:srgbClr val="CDB87E"/>
                </a:solidFill>
              </a:rPr>
              <a:t>[TITLE OF PRESENTATION]</a:t>
            </a:r>
            <a:endParaRPr lang="en-US" sz="3200" dirty="0">
              <a:solidFill>
                <a:srgbClr val="CDB87E"/>
              </a:solidFill>
            </a:endParaRPr>
          </a:p>
        </p:txBody>
      </p:sp>
      <p:sp>
        <p:nvSpPr>
          <p:cNvPr id="8" name="Text Placeholder 7"/>
          <p:cNvSpPr>
            <a:spLocks noGrp="1"/>
          </p:cNvSpPr>
          <p:nvPr>
            <p:ph type="body" sz="quarter" idx="12" hasCustomPrompt="1"/>
          </p:nvPr>
        </p:nvSpPr>
        <p:spPr>
          <a:xfrm>
            <a:off x="3491707" y="5301208"/>
            <a:ext cx="2160587" cy="360040"/>
          </a:xfrm>
        </p:spPr>
        <p:txBody>
          <a:bodyPr/>
          <a:lstStyle>
            <a:lvl1pPr marL="0" indent="0" algn="ctr">
              <a:buNone/>
              <a:defRPr lang="en-US" sz="1500" b="1" kern="1200" dirty="0" smtClean="0">
                <a:solidFill>
                  <a:srgbClr val="4F91CD"/>
                </a:solidFill>
                <a:latin typeface="Eurostile LT Std Bold" pitchFamily="34" charset="0"/>
                <a:ea typeface="+mn-ea"/>
                <a:cs typeface="Arial" charset="0"/>
              </a:defRPr>
            </a:lvl1pPr>
          </a:lstStyle>
          <a:p>
            <a:pPr lvl="0"/>
            <a:r>
              <a:rPr lang="en-US" dirty="0"/>
              <a:t>[Name]</a:t>
            </a:r>
          </a:p>
        </p:txBody>
      </p:sp>
      <p:sp>
        <p:nvSpPr>
          <p:cNvPr id="20" name="Text Placeholder 19"/>
          <p:cNvSpPr>
            <a:spLocks noGrp="1"/>
          </p:cNvSpPr>
          <p:nvPr>
            <p:ph type="body" sz="quarter" idx="13" hasCustomPrompt="1"/>
          </p:nvPr>
        </p:nvSpPr>
        <p:spPr>
          <a:xfrm>
            <a:off x="3491707" y="5660579"/>
            <a:ext cx="2160587" cy="288701"/>
          </a:xfrm>
        </p:spPr>
        <p:txBody>
          <a:bodyPr/>
          <a:lstStyle>
            <a:lvl1pPr marL="0" indent="0" algn="ctr">
              <a:buNone/>
              <a:defRPr sz="1200" baseline="0">
                <a:solidFill>
                  <a:srgbClr val="4F91CD"/>
                </a:solidFill>
                <a:latin typeface="Eurostile LT Std Bold"/>
              </a:defRPr>
            </a:lvl1pPr>
          </a:lstStyle>
          <a:p>
            <a:pPr lvl="0"/>
            <a:r>
              <a:rPr lang="fr-CH" sz="1200" dirty="0"/>
              <a:t>[</a:t>
            </a:r>
            <a:r>
              <a:rPr lang="fr-CH" sz="1200" dirty="0" err="1"/>
              <a:t>Designation</a:t>
            </a:r>
            <a:r>
              <a:rPr lang="fr-CH" sz="1200" dirty="0"/>
              <a:t>]</a:t>
            </a:r>
            <a:endParaRPr lang="en-US" dirty="0"/>
          </a:p>
        </p:txBody>
      </p:sp>
      <p:sp>
        <p:nvSpPr>
          <p:cNvPr id="22" name="Text Placeholder 19"/>
          <p:cNvSpPr>
            <a:spLocks noGrp="1"/>
          </p:cNvSpPr>
          <p:nvPr>
            <p:ph type="body" sz="quarter" idx="14" hasCustomPrompt="1"/>
          </p:nvPr>
        </p:nvSpPr>
        <p:spPr>
          <a:xfrm>
            <a:off x="3491707" y="5948611"/>
            <a:ext cx="2160587" cy="288701"/>
          </a:xfrm>
        </p:spPr>
        <p:txBody>
          <a:bodyPr/>
          <a:lstStyle>
            <a:lvl1pPr marL="0" indent="0" algn="ctr">
              <a:buNone/>
              <a:defRPr lang="fr-CH" sz="1200" baseline="0" dirty="0" smtClean="0">
                <a:solidFill>
                  <a:srgbClr val="4F91CD"/>
                </a:solidFill>
                <a:latin typeface="Eurostile LT Std Bold"/>
                <a:ea typeface="+mn-ea"/>
                <a:cs typeface="+mn-cs"/>
              </a:defRPr>
            </a:lvl1pPr>
          </a:lstStyle>
          <a:p>
            <a:pPr lvl="0"/>
            <a:r>
              <a:rPr lang="fr-CH" sz="1200" dirty="0"/>
              <a:t>[Date]</a:t>
            </a:r>
            <a:endParaRPr lang="en-US" dirty="0"/>
          </a:p>
        </p:txBody>
      </p:sp>
      <p:sp>
        <p:nvSpPr>
          <p:cNvPr id="23" name="Text Placeholder 19"/>
          <p:cNvSpPr>
            <a:spLocks noGrp="1"/>
          </p:cNvSpPr>
          <p:nvPr>
            <p:ph type="body" sz="quarter" idx="15" hasCustomPrompt="1"/>
          </p:nvPr>
        </p:nvSpPr>
        <p:spPr>
          <a:xfrm>
            <a:off x="3491707" y="6237312"/>
            <a:ext cx="2160587" cy="288701"/>
          </a:xfrm>
        </p:spPr>
        <p:txBody>
          <a:bodyPr/>
          <a:lstStyle>
            <a:lvl1pPr marL="0" indent="0" algn="ctr">
              <a:buNone/>
              <a:defRPr lang="fr-CH" sz="1200" baseline="0" dirty="0" smtClean="0">
                <a:solidFill>
                  <a:srgbClr val="4F91CD"/>
                </a:solidFill>
                <a:latin typeface="Eurostile LT Std Bold"/>
                <a:ea typeface="+mn-ea"/>
                <a:cs typeface="+mn-cs"/>
              </a:defRPr>
            </a:lvl1pPr>
          </a:lstStyle>
          <a:p>
            <a:pPr lvl="0"/>
            <a:r>
              <a:rPr lang="fr-CH" sz="1200" dirty="0"/>
              <a:t>[Email contact]</a:t>
            </a:r>
            <a:endParaRPr lang="en-US" dirty="0"/>
          </a:p>
        </p:txBody>
      </p:sp>
    </p:spTree>
    <p:extLst>
      <p:ext uri="{BB962C8B-B14F-4D97-AF65-F5344CB8AC3E}">
        <p14:creationId xmlns:p14="http://schemas.microsoft.com/office/powerpoint/2010/main" val="1195579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600200"/>
            <a:ext cx="7848872" cy="4781128"/>
          </a:xfrm>
        </p:spPr>
        <p:txBody>
          <a:bodyPr/>
          <a:lstStyle>
            <a:lvl1pPr>
              <a:defRPr sz="2400">
                <a:latin typeface="HelveticaNeueLT Std Med"/>
              </a:defRPr>
            </a:lvl1pPr>
            <a:lvl2pPr>
              <a:defRPr sz="2200">
                <a:latin typeface="HelveticaNeueLT Std Med"/>
              </a:defRPr>
            </a:lvl2pPr>
            <a:lvl3pPr>
              <a:defRPr sz="2200">
                <a:latin typeface="HelveticaNeueLT Std Med"/>
              </a:defRPr>
            </a:lvl3pPr>
            <a:lvl4pPr>
              <a:defRPr>
                <a:latin typeface="HelveticaNeueLT Std Med"/>
              </a:defRPr>
            </a:lvl4pPr>
            <a:lvl5pPr>
              <a:defRPr>
                <a:latin typeface="HelveticaNeueLT Std Med"/>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5076056" y="432000"/>
            <a:ext cx="3456757" cy="289296"/>
          </a:xfrm>
        </p:spPr>
        <p:txBody>
          <a:bodyPr/>
          <a:lstStyle>
            <a:lvl1pPr marL="0" indent="0" algn="r">
              <a:buNone/>
              <a:defRPr sz="1100" b="1" baseline="0">
                <a:solidFill>
                  <a:srgbClr val="CDB87E"/>
                </a:solidFill>
              </a:defRPr>
            </a:lvl1pPr>
          </a:lstStyle>
          <a:p>
            <a:pPr lvl="0"/>
            <a:r>
              <a:rPr lang="fr-CH" dirty="0" err="1"/>
              <a:t>IFFs</a:t>
            </a:r>
            <a:r>
              <a:rPr lang="fr-CH" dirty="0"/>
              <a:t> and Taxation</a:t>
            </a:r>
          </a:p>
          <a:p>
            <a:pPr lvl="0"/>
            <a:endParaRPr lang="en-US" dirty="0"/>
          </a:p>
        </p:txBody>
      </p:sp>
      <p:sp>
        <p:nvSpPr>
          <p:cNvPr id="11" name="Title 10"/>
          <p:cNvSpPr>
            <a:spLocks noGrp="1"/>
          </p:cNvSpPr>
          <p:nvPr>
            <p:ph type="title"/>
          </p:nvPr>
        </p:nvSpPr>
        <p:spPr>
          <a:xfrm>
            <a:off x="683568" y="836712"/>
            <a:ext cx="7848872" cy="648072"/>
          </a:xfrm>
        </p:spPr>
        <p:txBody>
          <a:bodyPr/>
          <a:lstStyle/>
          <a:p>
            <a:r>
              <a:rPr lang="en-US"/>
              <a:t>Click to edit Master title style</a:t>
            </a:r>
            <a:endParaRPr lang="en-US" dirty="0"/>
          </a:p>
        </p:txBody>
      </p:sp>
    </p:spTree>
    <p:extLst>
      <p:ext uri="{BB962C8B-B14F-4D97-AF65-F5344CB8AC3E}">
        <p14:creationId xmlns:p14="http://schemas.microsoft.com/office/powerpoint/2010/main" val="316113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333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4" descr="PAGE FI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393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dirty="0"/>
              <a:t>[SLIDE TITLE]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 bg1="lt1" tx1="dk1" bg2="lt2" tx2="dk2" accent1="accent1" accent2="accent2" accent3="accent3" accent4="accent4" accent5="accent5" accent6="accent6" hlink="hlink" folHlink="folHlink"/>
  <p:sldLayoutIdLst>
    <p:sldLayoutId id="2147483665" r:id="rId1"/>
    <p:sldLayoutId id="2147483667" r:id="rId2"/>
    <p:sldLayoutId id="2147483664" r:id="rId3"/>
    <p:sldLayoutId id="2147483669" r:id="rId4"/>
  </p:sldLayoutIdLst>
  <p:hf hdr="0" ftr="0" dt="0"/>
  <p:txStyles>
    <p:titleStyle>
      <a:lvl1pPr algn="l" rtl="0" eaLnBrk="1" fontAlgn="base" hangingPunct="1">
        <a:spcBef>
          <a:spcPct val="0"/>
        </a:spcBef>
        <a:spcAft>
          <a:spcPct val="0"/>
        </a:spcAft>
        <a:defRPr sz="2800" b="1" baseline="0">
          <a:solidFill>
            <a:srgbClr val="4F91CD"/>
          </a:solidFill>
          <a:latin typeface="Eurostile LT Std Bold"/>
          <a:ea typeface="+mj-ea"/>
          <a:cs typeface="+mj-cs"/>
        </a:defRPr>
      </a:lvl1pPr>
      <a:lvl2pPr algn="ctr" rtl="0" eaLnBrk="1" fontAlgn="base" hangingPunct="1">
        <a:spcBef>
          <a:spcPct val="0"/>
        </a:spcBef>
        <a:spcAft>
          <a:spcPct val="0"/>
        </a:spcAft>
        <a:defRPr sz="4400">
          <a:solidFill>
            <a:schemeClr val="tx2"/>
          </a:solidFill>
          <a:latin typeface="Eurostile LT Std Bold" pitchFamily="34" charset="0"/>
          <a:cs typeface="Arial" charset="0"/>
        </a:defRPr>
      </a:lvl2pPr>
      <a:lvl3pPr algn="ctr" rtl="0" eaLnBrk="1" fontAlgn="base" hangingPunct="1">
        <a:spcBef>
          <a:spcPct val="0"/>
        </a:spcBef>
        <a:spcAft>
          <a:spcPct val="0"/>
        </a:spcAft>
        <a:defRPr sz="4400">
          <a:solidFill>
            <a:schemeClr val="tx2"/>
          </a:solidFill>
          <a:latin typeface="Eurostile LT Std Bold" pitchFamily="34" charset="0"/>
          <a:cs typeface="Arial" charset="0"/>
        </a:defRPr>
      </a:lvl3pPr>
      <a:lvl4pPr algn="ctr" rtl="0" eaLnBrk="1" fontAlgn="base" hangingPunct="1">
        <a:spcBef>
          <a:spcPct val="0"/>
        </a:spcBef>
        <a:spcAft>
          <a:spcPct val="0"/>
        </a:spcAft>
        <a:defRPr sz="4400">
          <a:solidFill>
            <a:schemeClr val="tx2"/>
          </a:solidFill>
          <a:latin typeface="Eurostile LT Std Bold" pitchFamily="34" charset="0"/>
          <a:cs typeface="Arial" charset="0"/>
        </a:defRPr>
      </a:lvl4pPr>
      <a:lvl5pPr algn="ctr" rtl="0" eaLnBrk="1" fontAlgn="base" hangingPunct="1">
        <a:spcBef>
          <a:spcPct val="0"/>
        </a:spcBef>
        <a:spcAft>
          <a:spcPct val="0"/>
        </a:spcAft>
        <a:defRPr sz="4400">
          <a:solidFill>
            <a:schemeClr val="tx2"/>
          </a:solidFill>
          <a:latin typeface="Eurostile LT Std Bold"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rgbClr val="CDB87E"/>
        </a:buClr>
        <a:buChar char="•"/>
        <a:defRPr sz="2400">
          <a:solidFill>
            <a:schemeClr val="tx1"/>
          </a:solidFill>
          <a:latin typeface="HelveticaNeueLT Std Med"/>
          <a:ea typeface="+mn-ea"/>
          <a:cs typeface="+mn-cs"/>
        </a:defRPr>
      </a:lvl1pPr>
      <a:lvl2pPr marL="742950" indent="-28575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2pPr>
      <a:lvl3pPr marL="1143000" indent="-228600" algn="l" rtl="0" eaLnBrk="1" fontAlgn="base" hangingPunct="1">
        <a:spcBef>
          <a:spcPct val="20000"/>
        </a:spcBef>
        <a:spcAft>
          <a:spcPct val="0"/>
        </a:spcAft>
        <a:buClr>
          <a:srgbClr val="CDB87E"/>
        </a:buClr>
        <a:buChar char="•"/>
        <a:defRPr sz="2200">
          <a:solidFill>
            <a:schemeClr val="tx1"/>
          </a:solidFill>
          <a:latin typeface="HelveticaNeueLT Std Med"/>
          <a:cs typeface="+mn-cs"/>
        </a:defRPr>
      </a:lvl3pPr>
      <a:lvl4pPr marL="16002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4pPr>
      <a:lvl5pPr marL="2057400" indent="-228600" algn="l" rtl="0" eaLnBrk="1" fontAlgn="base" hangingPunct="1">
        <a:spcBef>
          <a:spcPct val="20000"/>
        </a:spcBef>
        <a:spcAft>
          <a:spcPct val="0"/>
        </a:spcAft>
        <a:buClr>
          <a:srgbClr val="CDB87E"/>
        </a:buClr>
        <a:buChar char="»"/>
        <a:defRPr sz="2000">
          <a:solidFill>
            <a:schemeClr val="tx1"/>
          </a:solidFill>
          <a:latin typeface="HelveticaNeueLT Std Med"/>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unctad.org/en/pages/PublicationWebflyer.aspx?publicationid=274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Illicit Financial Flows and Taxation</a:t>
            </a:r>
          </a:p>
        </p:txBody>
      </p:sp>
      <p:sp>
        <p:nvSpPr>
          <p:cNvPr id="3" name="Subtitle 2"/>
          <p:cNvSpPr>
            <a:spLocks noGrp="1"/>
          </p:cNvSpPr>
          <p:nvPr>
            <p:ph type="subTitle" idx="1"/>
          </p:nvPr>
        </p:nvSpPr>
        <p:spPr>
          <a:xfrm>
            <a:off x="683568" y="3068960"/>
            <a:ext cx="7776864" cy="1440160"/>
          </a:xfrm>
        </p:spPr>
        <p:txBody>
          <a:bodyPr/>
          <a:lstStyle/>
          <a:p>
            <a:r>
              <a:rPr lang="en-US" sz="2400" dirty="0"/>
              <a:t>IFFs and the continual undermining of domestic resource mobilization</a:t>
            </a:r>
          </a:p>
        </p:txBody>
      </p:sp>
      <p:sp>
        <p:nvSpPr>
          <p:cNvPr id="4" name="Text Placeholder 3"/>
          <p:cNvSpPr>
            <a:spLocks noGrp="1"/>
          </p:cNvSpPr>
          <p:nvPr>
            <p:ph type="body" sz="quarter" idx="12"/>
          </p:nvPr>
        </p:nvSpPr>
        <p:spPr>
          <a:xfrm>
            <a:off x="2807717" y="4184750"/>
            <a:ext cx="3384376" cy="288032"/>
          </a:xfrm>
        </p:spPr>
        <p:txBody>
          <a:bodyPr/>
          <a:lstStyle/>
          <a:p>
            <a:r>
              <a:rPr lang="en-US" sz="1800" dirty="0"/>
              <a:t>Dr. Penelope Hawkins</a:t>
            </a:r>
          </a:p>
        </p:txBody>
      </p:sp>
      <p:sp>
        <p:nvSpPr>
          <p:cNvPr id="5" name="Text Placeholder 4"/>
          <p:cNvSpPr>
            <a:spLocks noGrp="1"/>
          </p:cNvSpPr>
          <p:nvPr>
            <p:ph type="body" sz="quarter" idx="13"/>
          </p:nvPr>
        </p:nvSpPr>
        <p:spPr>
          <a:xfrm>
            <a:off x="2231652" y="4486798"/>
            <a:ext cx="4536505" cy="405353"/>
          </a:xfrm>
        </p:spPr>
        <p:txBody>
          <a:bodyPr/>
          <a:lstStyle/>
          <a:p>
            <a:r>
              <a:rPr lang="en-US" sz="1600" dirty="0"/>
              <a:t>Senior Economic Affairs Officer</a:t>
            </a:r>
          </a:p>
        </p:txBody>
      </p:sp>
      <p:sp>
        <p:nvSpPr>
          <p:cNvPr id="6" name="Text Placeholder 5"/>
          <p:cNvSpPr>
            <a:spLocks noGrp="1"/>
          </p:cNvSpPr>
          <p:nvPr>
            <p:ph type="body" sz="quarter" idx="14"/>
          </p:nvPr>
        </p:nvSpPr>
        <p:spPr>
          <a:xfrm>
            <a:off x="3491707" y="6020619"/>
            <a:ext cx="2160587" cy="288701"/>
          </a:xfrm>
        </p:spPr>
        <p:txBody>
          <a:bodyPr/>
          <a:lstStyle/>
          <a:p>
            <a:r>
              <a:rPr lang="en-US" dirty="0"/>
              <a:t>28 October 2021</a:t>
            </a:r>
          </a:p>
        </p:txBody>
      </p:sp>
      <p:sp>
        <p:nvSpPr>
          <p:cNvPr id="7" name="Text Placeholder 6"/>
          <p:cNvSpPr>
            <a:spLocks noGrp="1"/>
          </p:cNvSpPr>
          <p:nvPr>
            <p:ph type="body" sz="quarter" idx="15"/>
          </p:nvPr>
        </p:nvSpPr>
        <p:spPr>
          <a:xfrm>
            <a:off x="3275857" y="6237312"/>
            <a:ext cx="2592288" cy="287363"/>
          </a:xfrm>
        </p:spPr>
        <p:txBody>
          <a:bodyPr/>
          <a:lstStyle/>
          <a:p>
            <a:r>
              <a:rPr lang="en-US" dirty="0"/>
              <a:t>Penelope.Hawkins@un.org</a:t>
            </a:r>
          </a:p>
        </p:txBody>
      </p:sp>
      <p:sp>
        <p:nvSpPr>
          <p:cNvPr id="8" name="TextBox 7">
            <a:extLst>
              <a:ext uri="{FF2B5EF4-FFF2-40B4-BE49-F238E27FC236}">
                <a16:creationId xmlns:a16="http://schemas.microsoft.com/office/drawing/2014/main" id="{070BA3B4-52DF-4747-ACE7-F822798005F0}"/>
              </a:ext>
            </a:extLst>
          </p:cNvPr>
          <p:cNvSpPr txBox="1"/>
          <p:nvPr/>
        </p:nvSpPr>
        <p:spPr>
          <a:xfrm>
            <a:off x="2267744" y="4941168"/>
            <a:ext cx="5184576" cy="830997"/>
          </a:xfrm>
          <a:prstGeom prst="rect">
            <a:avLst/>
          </a:prstGeom>
          <a:noFill/>
        </p:spPr>
        <p:txBody>
          <a:bodyPr wrap="square" rtlCol="0">
            <a:spAutoFit/>
          </a:bodyPr>
          <a:lstStyle/>
          <a:p>
            <a:pPr algn="ctr"/>
            <a:r>
              <a:rPr lang="en-ZA" sz="1600" b="1" dirty="0">
                <a:solidFill>
                  <a:srgbClr val="4F91CD"/>
                </a:solidFill>
              </a:rPr>
              <a:t>Debt and Development Finance Branch</a:t>
            </a:r>
          </a:p>
          <a:p>
            <a:pPr algn="ctr"/>
            <a:r>
              <a:rPr lang="en-ZA" sz="1600" b="1" dirty="0">
                <a:solidFill>
                  <a:srgbClr val="4F91CD"/>
                </a:solidFill>
              </a:rPr>
              <a:t>Division on Globalisation and Development strategies</a:t>
            </a:r>
          </a:p>
        </p:txBody>
      </p:sp>
    </p:spTree>
    <p:extLst>
      <p:ext uri="{BB962C8B-B14F-4D97-AF65-F5344CB8AC3E}">
        <p14:creationId xmlns:p14="http://schemas.microsoft.com/office/powerpoint/2010/main" val="23062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86F73-9FAC-488A-88CF-C82256312048}"/>
              </a:ext>
            </a:extLst>
          </p:cNvPr>
          <p:cNvSpPr>
            <a:spLocks noGrp="1"/>
          </p:cNvSpPr>
          <p:nvPr>
            <p:ph idx="1"/>
          </p:nvPr>
        </p:nvSpPr>
        <p:spPr>
          <a:xfrm>
            <a:off x="683568" y="1268760"/>
            <a:ext cx="7848872" cy="5112568"/>
          </a:xfrm>
        </p:spPr>
        <p:txBody>
          <a:bodyPr/>
          <a:lstStyle/>
          <a:p>
            <a:pPr marL="0" lvl="0" indent="0" algn="just">
              <a:buNone/>
            </a:pPr>
            <a:r>
              <a:rPr lang="en-GB" sz="1800" b="1" i="1" dirty="0">
                <a:solidFill>
                  <a:srgbClr val="4472C4"/>
                </a:solidFill>
                <a:effectLst/>
                <a:latin typeface="Calibri" panose="020F0502020204030204" pitchFamily="34" charset="0"/>
                <a:ea typeface="Times New Roman" panose="02020603050405020304" pitchFamily="18" charset="0"/>
              </a:rPr>
              <a:t>Developing countries are increasingly exposed to higher risks of illicit financial activities associated with cryptocurrency while, at the same time, losing out on potential tax revenue.</a:t>
            </a:r>
            <a:r>
              <a:rPr lang="en-GB" sz="1800" b="1" dirty="0">
                <a:effectLst/>
                <a:latin typeface="Calibri Light" panose="020F0302020204030204" pitchFamily="34" charset="0"/>
                <a:ea typeface="Calibri" panose="020F0502020204030204" pitchFamily="34" charset="0"/>
              </a:rPr>
              <a:t> </a:t>
            </a:r>
          </a:p>
          <a:p>
            <a:pPr marL="0" lvl="0" indent="0" algn="just">
              <a:buNone/>
            </a:pPr>
            <a:r>
              <a:rPr lang="en-GB" sz="1600" dirty="0">
                <a:effectLst/>
                <a:latin typeface="+mn-lt"/>
                <a:ea typeface="Calibri" panose="020F0502020204030204" pitchFamily="34" charset="0"/>
              </a:rPr>
              <a:t>During the pandemic as the world turned to virtual activities – the use of unregulated and secretive crypto assets ballooned ten-fold. These assets are by their nature unregulated and have become super-tax havens for individuals and corporations alike.  </a:t>
            </a:r>
            <a:r>
              <a:rPr lang="en-US" sz="1600" dirty="0">
                <a:effectLst/>
                <a:latin typeface="+mn-lt"/>
                <a:ea typeface="Times New Roman" panose="02020603050405020304" pitchFamily="18" charset="0"/>
              </a:rPr>
              <a:t>Today there are more than </a:t>
            </a:r>
            <a:r>
              <a:rPr lang="en-US" sz="1600" b="1" dirty="0">
                <a:effectLst/>
                <a:latin typeface="+mn-lt"/>
                <a:ea typeface="Times New Roman" panose="02020603050405020304" pitchFamily="18" charset="0"/>
              </a:rPr>
              <a:t>12,000</a:t>
            </a:r>
            <a:r>
              <a:rPr lang="en-US" sz="1600" dirty="0">
                <a:effectLst/>
                <a:latin typeface="+mn-lt"/>
                <a:ea typeface="Times New Roman" panose="02020603050405020304" pitchFamily="18" charset="0"/>
              </a:rPr>
              <a:t> different crypto-assets, from only 1,500 in 2018, and last month, October 2021, the estimated market capitalization has breached the </a:t>
            </a:r>
            <a:r>
              <a:rPr lang="en-US" sz="1600" b="1" dirty="0">
                <a:effectLst/>
                <a:latin typeface="+mn-lt"/>
                <a:ea typeface="Times New Roman" panose="02020603050405020304" pitchFamily="18" charset="0"/>
              </a:rPr>
              <a:t>US$ 2,5 trillion</a:t>
            </a:r>
            <a:r>
              <a:rPr lang="en-US" sz="1600" b="1" dirty="0">
                <a:effectLst/>
                <a:latin typeface="+mn-lt"/>
                <a:ea typeface="Calibri" panose="020F0502020204030204" pitchFamily="34" charset="0"/>
              </a:rPr>
              <a:t> </a:t>
            </a:r>
            <a:r>
              <a:rPr lang="en-GB" sz="1600" b="1" dirty="0">
                <a:effectLst/>
                <a:latin typeface="+mn-lt"/>
                <a:ea typeface="Calibri" panose="020F0502020204030204" pitchFamily="34" charset="0"/>
              </a:rPr>
              <a:t>mark </a:t>
            </a:r>
            <a:r>
              <a:rPr lang="en-GB" sz="1600" dirty="0">
                <a:effectLst/>
                <a:latin typeface="+mn-lt"/>
                <a:ea typeface="Calibri" panose="020F0502020204030204" pitchFamily="34" charset="0"/>
              </a:rPr>
              <a:t>(bigger than Microsoft and Apple).</a:t>
            </a:r>
            <a:endParaRPr lang="en-ZA" sz="1600" dirty="0">
              <a:effectLst/>
              <a:latin typeface="+mn-lt"/>
              <a:ea typeface="Calibri" panose="020F0502020204030204" pitchFamily="34" charset="0"/>
            </a:endParaRPr>
          </a:p>
          <a:p>
            <a:pPr marL="0" indent="0">
              <a:buNone/>
            </a:pPr>
            <a:r>
              <a:rPr lang="en-GB" sz="1800" i="1" dirty="0">
                <a:solidFill>
                  <a:srgbClr val="4389C9"/>
                </a:solidFill>
                <a:latin typeface="Calibri" panose="020F0502020204030204" pitchFamily="34" charset="0"/>
                <a:ea typeface="Times New Roman" panose="02020603050405020304" pitchFamily="18" charset="0"/>
              </a:rPr>
              <a:t>C</a:t>
            </a:r>
            <a:r>
              <a:rPr lang="en-GB" sz="1800" i="1" dirty="0">
                <a:solidFill>
                  <a:srgbClr val="4389C9"/>
                </a:solidFill>
                <a:effectLst/>
                <a:latin typeface="Calibri" panose="020F0502020204030204" pitchFamily="34" charset="0"/>
                <a:ea typeface="Times New Roman" panose="02020603050405020304" pitchFamily="18" charset="0"/>
              </a:rPr>
              <a:t>ryptocurrencies have the potential to become </a:t>
            </a:r>
            <a:r>
              <a:rPr lang="en-GB" sz="1800" b="1" i="1" dirty="0">
                <a:solidFill>
                  <a:srgbClr val="4389C9"/>
                </a:solidFill>
                <a:effectLst/>
                <a:latin typeface="Calibri" panose="020F0502020204030204" pitchFamily="34" charset="0"/>
                <a:ea typeface="Times New Roman" panose="02020603050405020304" pitchFamily="18" charset="0"/>
              </a:rPr>
              <a:t>ultimate tax havens </a:t>
            </a:r>
            <a:r>
              <a:rPr lang="en-GB" sz="1800" i="1" dirty="0">
                <a:solidFill>
                  <a:srgbClr val="4389C9"/>
                </a:solidFill>
                <a:effectLst/>
                <a:latin typeface="Calibri" panose="020F0502020204030204" pitchFamily="34" charset="0"/>
                <a:ea typeface="Times New Roman" panose="02020603050405020304" pitchFamily="18" charset="0"/>
              </a:rPr>
              <a:t>as they possess the two most important characteristics of a traditional tax haven: earnings are not subject to taxation, and cryptocurrency accounts are anonymous.</a:t>
            </a:r>
            <a:r>
              <a:rPr lang="en-GB" sz="1800" i="1" dirty="0">
                <a:solidFill>
                  <a:srgbClr val="4F91CD"/>
                </a:solidFill>
                <a:effectLst/>
                <a:latin typeface="Calibri" panose="020F0502020204030204" pitchFamily="34" charset="0"/>
                <a:ea typeface="Times New Roman" panose="02020603050405020304" pitchFamily="18" charset="0"/>
              </a:rPr>
              <a:t> </a:t>
            </a:r>
          </a:p>
          <a:p>
            <a:pPr marL="0" indent="0">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In addition, Bitcoin (and other cryptocurrencies) , the key mechanism by which tax authorities have started to make progress on offshore tax evasion is by-passed completely – there is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no need for a bank </a:t>
            </a:r>
            <a:r>
              <a:rPr lang="en-GB" sz="1800" dirty="0">
                <a:effectLst/>
                <a:latin typeface="Calibri" panose="020F0502020204030204" pitchFamily="34" charset="0"/>
                <a:ea typeface="Times New Roman" panose="02020603050405020304" pitchFamily="18" charset="0"/>
                <a:cs typeface="Calibri" panose="020F0502020204030204" pitchFamily="34" charset="0"/>
              </a:rPr>
              <a:t>or other financial intermediaries in crypto transactions - removing de facto any tracing by tax authorities.</a:t>
            </a: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3" name="Text Placeholder 2">
            <a:extLst>
              <a:ext uri="{FF2B5EF4-FFF2-40B4-BE49-F238E27FC236}">
                <a16:creationId xmlns:a16="http://schemas.microsoft.com/office/drawing/2014/main" id="{5C32F035-719B-4D68-96F9-9B01E33933EB}"/>
              </a:ext>
            </a:extLst>
          </p:cNvPr>
          <p:cNvSpPr>
            <a:spLocks noGrp="1"/>
          </p:cNvSpPr>
          <p:nvPr>
            <p:ph type="body" sz="quarter" idx="10"/>
          </p:nvPr>
        </p:nvSpPr>
        <p:spPr/>
        <p:txBody>
          <a:bodyPr/>
          <a:lstStyle/>
          <a:p>
            <a:endParaRPr lang="en-ZA" dirty="0"/>
          </a:p>
        </p:txBody>
      </p:sp>
      <p:sp>
        <p:nvSpPr>
          <p:cNvPr id="4" name="Title 3">
            <a:extLst>
              <a:ext uri="{FF2B5EF4-FFF2-40B4-BE49-F238E27FC236}">
                <a16:creationId xmlns:a16="http://schemas.microsoft.com/office/drawing/2014/main" id="{662CE1AD-3D22-4CE0-83A0-2B9E43BC0260}"/>
              </a:ext>
            </a:extLst>
          </p:cNvPr>
          <p:cNvSpPr>
            <a:spLocks noGrp="1"/>
          </p:cNvSpPr>
          <p:nvPr>
            <p:ph type="title"/>
          </p:nvPr>
        </p:nvSpPr>
        <p:spPr>
          <a:xfrm>
            <a:off x="683568" y="692769"/>
            <a:ext cx="7848872" cy="648072"/>
          </a:xfrm>
        </p:spPr>
        <p:txBody>
          <a:bodyPr/>
          <a:lstStyle/>
          <a:p>
            <a:r>
              <a:rPr lang="en-US" dirty="0"/>
              <a:t>Cryptocurrencies -  a new avenue for IFFs</a:t>
            </a:r>
            <a:endParaRPr lang="en-ZA" dirty="0"/>
          </a:p>
        </p:txBody>
      </p:sp>
    </p:spTree>
    <p:extLst>
      <p:ext uri="{BB962C8B-B14F-4D97-AF65-F5344CB8AC3E}">
        <p14:creationId xmlns:p14="http://schemas.microsoft.com/office/powerpoint/2010/main" val="57482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12DB8A-2BA4-4998-BEB0-34B2451B9820}"/>
              </a:ext>
            </a:extLst>
          </p:cNvPr>
          <p:cNvSpPr>
            <a:spLocks noGrp="1"/>
          </p:cNvSpPr>
          <p:nvPr>
            <p:ph idx="1"/>
          </p:nvPr>
        </p:nvSpPr>
        <p:spPr/>
        <p:txBody>
          <a:bodyPr/>
          <a:lstStyle/>
          <a:p>
            <a:pPr marL="0" indent="0">
              <a:lnSpc>
                <a:spcPct val="115000"/>
              </a:lnSpc>
              <a:spcBef>
                <a:spcPts val="1200"/>
              </a:spcBef>
              <a:spcAft>
                <a:spcPts val="10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Emerging markets are becoming fertile ground for cryptocurrencies adoption, with </a:t>
            </a:r>
            <a:r>
              <a:rPr lang="en-GB" sz="1800" b="1" dirty="0">
                <a:effectLst/>
                <a:latin typeface="Calibri" panose="020F0502020204030204" pitchFamily="34" charset="0"/>
                <a:ea typeface="Times New Roman" panose="02020603050405020304" pitchFamily="18" charset="0"/>
                <a:cs typeface="Calibri" panose="020F0502020204030204" pitchFamily="34" charset="0"/>
              </a:rPr>
              <a:t>19 out of 20 </a:t>
            </a:r>
            <a:r>
              <a:rPr lang="en-GB" sz="1800" dirty="0">
                <a:effectLst/>
                <a:latin typeface="Calibri" panose="020F0502020204030204" pitchFamily="34" charset="0"/>
                <a:ea typeface="Times New Roman" panose="02020603050405020304" pitchFamily="18" charset="0"/>
                <a:cs typeface="Calibri" panose="020F0502020204030204" pitchFamily="34" charset="0"/>
              </a:rPr>
              <a:t>countries with the fastest adoption of cryptocurrency in the world are emerging and frontier markets. Meanwhile, sub-Saharan Africa has overtaken North America to become the geographical region with the highest volume of crypto activity on peer-to-peer crypto trading platforms. </a:t>
            </a:r>
          </a:p>
          <a:p>
            <a:pPr marL="0" indent="0">
              <a:lnSpc>
                <a:spcPct val="115000"/>
              </a:lnSpc>
              <a:spcBef>
                <a:spcPts val="500"/>
              </a:spcBef>
              <a:spcAft>
                <a:spcPts val="1000"/>
              </a:spcAft>
              <a:buNone/>
            </a:pPr>
            <a:r>
              <a:rPr lang="en-GB" sz="1800" dirty="0">
                <a:effectLst/>
                <a:latin typeface="Calibri" panose="020F0502020204030204" pitchFamily="34" charset="0"/>
                <a:ea typeface="Times New Roman" panose="02020603050405020304" pitchFamily="18" charset="0"/>
                <a:cs typeface="Calibri" panose="020F0502020204030204" pitchFamily="34" charset="0"/>
              </a:rPr>
              <a:t>With the use of cryptocurrencies as a tax haven, corrupt firms and criminal organizations can convert their earnings into cryptocurrencies and then transfer these funds anywhere in the world to evade tax authorities.</a:t>
            </a:r>
          </a:p>
          <a:p>
            <a:pPr marL="0" indent="0">
              <a:buNone/>
            </a:pPr>
            <a:r>
              <a:rPr lang="en-GB" sz="1800" b="1" dirty="0">
                <a:effectLst/>
                <a:latin typeface="Calibri Light" panose="020F0302020204030204" pitchFamily="34" charset="0"/>
                <a:ea typeface="Calibri" panose="020F0502020204030204" pitchFamily="34" charset="0"/>
              </a:rPr>
              <a:t>Curbing illicit financial flows requires international cooperation both in data collection and tracking, but also increasingly in international financial and taxation regulation. Without regulatory standards for digital assets and investment in data and investigative capacities, citizens’ trust in the state may be dangerously undermined. </a:t>
            </a:r>
            <a:endParaRPr lang="en-ZA" sz="1800" b="1" dirty="0">
              <a:effectLst/>
              <a:latin typeface="Calibri" panose="020F0502020204030204" pitchFamily="34" charset="0"/>
              <a:ea typeface="Calibri" panose="020F0502020204030204" pitchFamily="34" charset="0"/>
            </a:endParaRPr>
          </a:p>
          <a:p>
            <a:pPr marL="0" indent="0">
              <a:buNone/>
            </a:pPr>
            <a:r>
              <a:rPr lang="en-GB" sz="1800" b="1" dirty="0">
                <a:effectLst/>
                <a:latin typeface="Calibri Light" panose="020F0302020204030204" pitchFamily="34" charset="0"/>
                <a:ea typeface="Calibri" panose="020F0502020204030204" pitchFamily="34" charset="0"/>
              </a:rPr>
              <a:t>UNCTAD advocates for co-ordinated financial regulation and standards, increased transparency through improved quality of trade data and tools to capture informal trade</a:t>
            </a:r>
            <a:r>
              <a:rPr lang="en-GB" sz="1800" dirty="0">
                <a:effectLst/>
                <a:latin typeface="Calibri Light" panose="020F0302020204030204" pitchFamily="34" charset="0"/>
                <a:ea typeface="Calibri" panose="020F0502020204030204" pitchFamily="34" charset="0"/>
              </a:rPr>
              <a:t>. </a:t>
            </a:r>
            <a:endParaRPr lang="en-ZA" sz="1800" dirty="0"/>
          </a:p>
          <a:p>
            <a:pPr>
              <a:lnSpc>
                <a:spcPct val="115000"/>
              </a:lnSpc>
              <a:spcBef>
                <a:spcPts val="1200"/>
              </a:spcBef>
              <a:spcAft>
                <a:spcPts val="1000"/>
              </a:spcAft>
            </a:pPr>
            <a:endParaRPr lang="en-ZA"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3" name="Text Placeholder 2">
            <a:extLst>
              <a:ext uri="{FF2B5EF4-FFF2-40B4-BE49-F238E27FC236}">
                <a16:creationId xmlns:a16="http://schemas.microsoft.com/office/drawing/2014/main" id="{22D92356-352C-4B33-9C42-54D58AD68A06}"/>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7A5D8447-1D0E-4380-B3D3-6C1C127ECF7A}"/>
              </a:ext>
            </a:extLst>
          </p:cNvPr>
          <p:cNvSpPr>
            <a:spLocks noGrp="1"/>
          </p:cNvSpPr>
          <p:nvPr>
            <p:ph type="title"/>
          </p:nvPr>
        </p:nvSpPr>
        <p:spPr/>
        <p:txBody>
          <a:bodyPr/>
          <a:lstStyle/>
          <a:p>
            <a:r>
              <a:rPr lang="en-US" dirty="0"/>
              <a:t>Cryptocurrencies -  a new avenue for IFFs</a:t>
            </a:r>
            <a:endParaRPr lang="en-ZA" dirty="0"/>
          </a:p>
        </p:txBody>
      </p:sp>
    </p:spTree>
    <p:extLst>
      <p:ext uri="{BB962C8B-B14F-4D97-AF65-F5344CB8AC3E}">
        <p14:creationId xmlns:p14="http://schemas.microsoft.com/office/powerpoint/2010/main" val="129063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22F872-BD4F-5B45-8E43-105758F15185}"/>
              </a:ext>
            </a:extLst>
          </p:cNvPr>
          <p:cNvSpPr>
            <a:spLocks noGrp="1"/>
          </p:cNvSpPr>
          <p:nvPr>
            <p:ph idx="1"/>
          </p:nvPr>
        </p:nvSpPr>
        <p:spPr>
          <a:xfrm>
            <a:off x="683568" y="1412776"/>
            <a:ext cx="7848872" cy="4968552"/>
          </a:xfrm>
        </p:spPr>
        <p:txBody>
          <a:bodyPr/>
          <a:lstStyle/>
          <a:p>
            <a:pPr algn="l"/>
            <a:endParaRPr lang="en-ZA" sz="1800" b="0" i="0" u="none" strike="noStrike" baseline="0" dirty="0">
              <a:solidFill>
                <a:srgbClr val="000000"/>
              </a:solidFill>
              <a:latin typeface="Times New Roman" panose="02020603050405020304" pitchFamily="18" charset="0"/>
            </a:endParaRPr>
          </a:p>
          <a:p>
            <a:r>
              <a:rPr lang="en-ZA" sz="1800" dirty="0">
                <a:solidFill>
                  <a:srgbClr val="000000"/>
                </a:solidFill>
                <a:latin typeface="+mn-lt"/>
              </a:rPr>
              <a:t>Haberly, D, </a:t>
            </a:r>
            <a:r>
              <a:rPr lang="en-ZA" sz="1800" dirty="0" err="1">
                <a:solidFill>
                  <a:srgbClr val="000000"/>
                </a:solidFill>
                <a:latin typeface="+mn-lt"/>
              </a:rPr>
              <a:t>Gullo</a:t>
            </a:r>
            <a:r>
              <a:rPr lang="en-ZA" sz="1800" dirty="0">
                <a:solidFill>
                  <a:srgbClr val="000000"/>
                </a:solidFill>
                <a:latin typeface="+mn-lt"/>
              </a:rPr>
              <a:t> V and </a:t>
            </a:r>
            <a:r>
              <a:rPr lang="en-ZA" sz="1800" dirty="0" err="1">
                <a:solidFill>
                  <a:srgbClr val="000000"/>
                </a:solidFill>
                <a:latin typeface="+mn-lt"/>
              </a:rPr>
              <a:t>Cobham,A</a:t>
            </a:r>
            <a:r>
              <a:rPr lang="en-ZA" sz="1800" dirty="0">
                <a:solidFill>
                  <a:srgbClr val="000000"/>
                </a:solidFill>
                <a:latin typeface="+mn-lt"/>
              </a:rPr>
              <a:t> 2021</a:t>
            </a:r>
            <a:r>
              <a:rPr lang="en-US" sz="1800" b="0" i="0" u="none" strike="noStrike" baseline="0" dirty="0">
                <a:solidFill>
                  <a:srgbClr val="000000"/>
                </a:solidFill>
                <a:latin typeface="+mn-lt"/>
              </a:rPr>
              <a:t> </a:t>
            </a:r>
            <a:r>
              <a:rPr lang="en-US" sz="1800" i="1" u="none" strike="noStrike" baseline="0" dirty="0">
                <a:solidFill>
                  <a:srgbClr val="000000"/>
                </a:solidFill>
                <a:latin typeface="+mn-lt"/>
              </a:rPr>
              <a:t>Does Transparency Bring Cleanliness? </a:t>
            </a:r>
            <a:r>
              <a:rPr lang="en-US" sz="1800" i="0" u="none" strike="noStrike" baseline="0" dirty="0">
                <a:solidFill>
                  <a:srgbClr val="000000"/>
                </a:solidFill>
                <a:latin typeface="+mn-lt"/>
              </a:rPr>
              <a:t>Offshore Financial Secrecy Reform and Corruption Control. Global Integrity Anti-Corruption Evidence (GI-ACE) Project Summary Report</a:t>
            </a:r>
          </a:p>
          <a:p>
            <a:r>
              <a:rPr lang="en-GB" sz="1800" dirty="0">
                <a:effectLst/>
                <a:latin typeface="+mn-lt"/>
                <a:ea typeface="Calibri" panose="020F0502020204030204" pitchFamily="34" charset="0"/>
              </a:rPr>
              <a:t>UNCTAD (2020). Topsy-turvy world: net transfer of resources from poor to rich countries - </a:t>
            </a:r>
            <a:r>
              <a:rPr lang="en-GB" sz="1800" u="none" strike="noStrike" dirty="0">
                <a:solidFill>
                  <a:srgbClr val="0000FF"/>
                </a:solidFill>
                <a:effectLst/>
                <a:latin typeface="+mn-lt"/>
                <a:ea typeface="Calibri" panose="020F0502020204030204" pitchFamily="34" charset="0"/>
                <a:hlinkClick r:id="rId2"/>
              </a:rPr>
              <a:t>Policy Brief No. 78</a:t>
            </a:r>
            <a:r>
              <a:rPr lang="en-GB" sz="1800" dirty="0">
                <a:effectLst/>
                <a:latin typeface="+mn-lt"/>
                <a:ea typeface="Calibri" panose="020F0502020204030204" pitchFamily="34" charset="0"/>
              </a:rPr>
              <a:t>.</a:t>
            </a:r>
            <a:endParaRPr lang="en-ZA" sz="1800" dirty="0">
              <a:effectLst/>
              <a:latin typeface="+mn-lt"/>
              <a:ea typeface="Calibri" panose="020F0502020204030204" pitchFamily="34" charset="0"/>
            </a:endParaRPr>
          </a:p>
          <a:p>
            <a:r>
              <a:rPr lang="en-US" sz="1800" i="0" u="none" strike="noStrike" baseline="0" dirty="0">
                <a:solidFill>
                  <a:srgbClr val="000000"/>
                </a:solidFill>
                <a:latin typeface="+mn-lt"/>
              </a:rPr>
              <a:t>UNCTAD (2020). </a:t>
            </a:r>
            <a:r>
              <a:rPr lang="en-GB" sz="1800" dirty="0">
                <a:effectLst/>
                <a:latin typeface="+mn-lt"/>
                <a:ea typeface="Calibri" panose="020F0502020204030204" pitchFamily="34" charset="0"/>
              </a:rPr>
              <a:t>Promotion of international cooperation to combat illicit financial flows and strengthen good practices on assets return to foster sustainable development. </a:t>
            </a:r>
            <a:r>
              <a:rPr lang="en-GB" sz="1800" dirty="0">
                <a:latin typeface="+mn-lt"/>
                <a:ea typeface="Calibri" panose="020F0502020204030204" pitchFamily="34" charset="0"/>
              </a:rPr>
              <a:t>A note from the Secretary General to the General Assembly. A/75/</a:t>
            </a:r>
          </a:p>
          <a:p>
            <a:r>
              <a:rPr lang="en-US" sz="1800" b="0" i="0" dirty="0">
                <a:solidFill>
                  <a:srgbClr val="333333"/>
                </a:solidFill>
                <a:effectLst/>
                <a:latin typeface="+mn-lt"/>
              </a:rPr>
              <a:t>United Nations. Economic Commission for Africa (2015). Illicit financial flows: report of the High Level Panel on illicit financial flows from Africa. Addis Ababa. </a:t>
            </a:r>
            <a:endParaRPr lang="en-US" i="0" u="none" strike="noStrike" baseline="0" dirty="0">
              <a:solidFill>
                <a:srgbClr val="000000"/>
              </a:solidFill>
              <a:latin typeface="+mn-lt"/>
            </a:endParaRPr>
          </a:p>
        </p:txBody>
      </p:sp>
      <p:sp>
        <p:nvSpPr>
          <p:cNvPr id="3" name="Text Placeholder 2">
            <a:extLst>
              <a:ext uri="{FF2B5EF4-FFF2-40B4-BE49-F238E27FC236}">
                <a16:creationId xmlns:a16="http://schemas.microsoft.com/office/drawing/2014/main" id="{24B44008-72FA-8D40-B682-49EA5B2FF9EF}"/>
              </a:ext>
            </a:extLst>
          </p:cNvPr>
          <p:cNvSpPr>
            <a:spLocks noGrp="1"/>
          </p:cNvSpPr>
          <p:nvPr>
            <p:ph type="body" sz="quarter" idx="10"/>
          </p:nvPr>
        </p:nvSpPr>
        <p:spPr/>
        <p:txBody>
          <a:bodyPr/>
          <a:lstStyle/>
          <a:p>
            <a:endParaRPr lang="en-US"/>
          </a:p>
        </p:txBody>
      </p:sp>
      <p:sp>
        <p:nvSpPr>
          <p:cNvPr id="4" name="Title 3">
            <a:extLst>
              <a:ext uri="{FF2B5EF4-FFF2-40B4-BE49-F238E27FC236}">
                <a16:creationId xmlns:a16="http://schemas.microsoft.com/office/drawing/2014/main" id="{24F73758-351D-554E-92A4-AC2454F7C183}"/>
              </a:ext>
            </a:extLst>
          </p:cNvPr>
          <p:cNvSpPr>
            <a:spLocks noGrp="1"/>
          </p:cNvSpPr>
          <p:nvPr>
            <p:ph type="title"/>
          </p:nvPr>
        </p:nvSpPr>
        <p:spPr/>
        <p:txBody>
          <a:bodyPr/>
          <a:lstStyle/>
          <a:p>
            <a:r>
              <a:rPr lang="en-US" dirty="0"/>
              <a:t>Sources</a:t>
            </a:r>
          </a:p>
        </p:txBody>
      </p:sp>
    </p:spTree>
    <p:extLst>
      <p:ext uri="{BB962C8B-B14F-4D97-AF65-F5344CB8AC3E}">
        <p14:creationId xmlns:p14="http://schemas.microsoft.com/office/powerpoint/2010/main" val="1272015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692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C658E3-7BE0-486A-A48A-950D290448C8}"/>
              </a:ext>
            </a:extLst>
          </p:cNvPr>
          <p:cNvSpPr>
            <a:spLocks noGrp="1"/>
          </p:cNvSpPr>
          <p:nvPr>
            <p:ph idx="1"/>
          </p:nvPr>
        </p:nvSpPr>
        <p:spPr>
          <a:xfrm>
            <a:off x="323528" y="1412776"/>
            <a:ext cx="8496944" cy="5328592"/>
          </a:xfrm>
        </p:spPr>
        <p:txBody>
          <a:bodyPr/>
          <a:lstStyle/>
          <a:p>
            <a:pPr algn="l"/>
            <a:r>
              <a:rPr lang="en-US" sz="1800" b="0" i="0" u="none" strike="noStrike" baseline="0" dirty="0">
                <a:solidFill>
                  <a:srgbClr val="7B3879"/>
                </a:solidFill>
                <a:latin typeface="AcuminVariableConcept"/>
              </a:rPr>
              <a:t>3A: Improve </a:t>
            </a:r>
            <a:r>
              <a:rPr lang="en-US" sz="1800" b="1" i="0" u="none" strike="noStrike" baseline="0" dirty="0">
                <a:solidFill>
                  <a:srgbClr val="7B3879"/>
                </a:solidFill>
                <a:latin typeface="AcuminVariableConcept"/>
              </a:rPr>
              <a:t>tax transparency </a:t>
            </a:r>
            <a:r>
              <a:rPr lang="en-US" sz="1800" b="0" i="0" u="none" strike="noStrike" baseline="0" dirty="0">
                <a:solidFill>
                  <a:srgbClr val="7B3879"/>
                </a:solidFill>
                <a:latin typeface="AcuminVariableConcept"/>
              </a:rPr>
              <a:t>by having all private multinational entities publish accounting and financial information on a </a:t>
            </a:r>
            <a:r>
              <a:rPr lang="en-ZA" sz="1800" b="0" i="0" u="none" strike="noStrike" baseline="0" dirty="0">
                <a:solidFill>
                  <a:srgbClr val="7B3879"/>
                </a:solidFill>
                <a:latin typeface="AcuminVariableConcept"/>
              </a:rPr>
              <a:t>country-by-country basis</a:t>
            </a:r>
          </a:p>
          <a:p>
            <a:pPr algn="l"/>
            <a:r>
              <a:rPr lang="en-US" sz="1800" b="0" i="0" u="none" strike="noStrike" baseline="0" dirty="0">
                <a:solidFill>
                  <a:srgbClr val="7B3879"/>
                </a:solidFill>
                <a:latin typeface="AcuminVariableConcept"/>
              </a:rPr>
              <a:t>4A: International </a:t>
            </a:r>
            <a:r>
              <a:rPr lang="en-US" sz="1800" b="1" i="0" u="none" strike="noStrike" baseline="0" dirty="0">
                <a:solidFill>
                  <a:srgbClr val="7B3879"/>
                </a:solidFill>
                <a:latin typeface="AcuminVariableConcept"/>
              </a:rPr>
              <a:t>tax norms</a:t>
            </a:r>
            <a:r>
              <a:rPr lang="en-US" sz="1800" b="0" i="0" u="none" strike="noStrike" baseline="0" dirty="0">
                <a:solidFill>
                  <a:srgbClr val="7B3879"/>
                </a:solidFill>
                <a:latin typeface="AcuminVariableConcept"/>
              </a:rPr>
              <a:t>, particularly tax-transparency standards, should be established through an open and inclusive legal instrument with universal participation; to that end, the international community should initiate a process for a UN Tax </a:t>
            </a:r>
            <a:r>
              <a:rPr lang="en-ZA" sz="1800" b="0" i="0" u="none" strike="noStrike" baseline="0" dirty="0">
                <a:solidFill>
                  <a:srgbClr val="7B3879"/>
                </a:solidFill>
                <a:latin typeface="AcuminVariableConcept"/>
              </a:rPr>
              <a:t>Convention. </a:t>
            </a:r>
            <a:r>
              <a:rPr lang="en-US" sz="1800" b="0" i="0" u="none" strike="noStrike" baseline="0" dirty="0">
                <a:solidFill>
                  <a:srgbClr val="7B3879"/>
                </a:solidFill>
                <a:latin typeface="AcuminVariableConcept"/>
              </a:rPr>
              <a:t>Taxpayers, especially multinational corporations, should pay their </a:t>
            </a:r>
            <a:r>
              <a:rPr lang="en-US" sz="1800" b="1" i="0" u="none" strike="noStrike" baseline="0" dirty="0">
                <a:solidFill>
                  <a:srgbClr val="7B3879"/>
                </a:solidFill>
                <a:latin typeface="AcuminVariableConcept"/>
              </a:rPr>
              <a:t>fair share of taxes</a:t>
            </a:r>
            <a:r>
              <a:rPr lang="en-US" sz="1800" b="0" i="0" u="none" strike="noStrike" baseline="0" dirty="0">
                <a:solidFill>
                  <a:srgbClr val="7B3879"/>
                </a:solidFill>
                <a:latin typeface="AcuminVariableConcept"/>
              </a:rPr>
              <a:t>. The UN Tax Convention should provide for effective capital gains taxation. Taxation must be equitably  applied on services delivered digitally. This requires </a:t>
            </a:r>
            <a:r>
              <a:rPr lang="en-US" sz="1800" b="1" i="0" u="none" strike="noStrike" baseline="0" dirty="0">
                <a:solidFill>
                  <a:srgbClr val="7B3879"/>
                </a:solidFill>
                <a:latin typeface="AcuminVariableConcept"/>
              </a:rPr>
              <a:t>taxing multinational corporations </a:t>
            </a:r>
            <a:r>
              <a:rPr lang="en-US" sz="1800" b="0" i="0" u="none" strike="noStrike" baseline="0" dirty="0">
                <a:solidFill>
                  <a:srgbClr val="7B3879"/>
                </a:solidFill>
                <a:latin typeface="AcuminVariableConcept"/>
              </a:rPr>
              <a:t>based on group global profit.</a:t>
            </a:r>
          </a:p>
          <a:p>
            <a:pPr algn="l"/>
            <a:r>
              <a:rPr lang="en-US" sz="1800" b="0" i="0" u="none" strike="noStrike" baseline="0" dirty="0">
                <a:solidFill>
                  <a:srgbClr val="7B3879"/>
                </a:solidFill>
                <a:latin typeface="AcuminVariableConcept"/>
              </a:rPr>
              <a:t>4B: Create </a:t>
            </a:r>
            <a:r>
              <a:rPr lang="en-US" sz="1800" b="1" i="0" u="none" strike="noStrike" baseline="0" dirty="0">
                <a:solidFill>
                  <a:srgbClr val="7B3879"/>
                </a:solidFill>
                <a:latin typeface="AcuminVariableConcept"/>
              </a:rPr>
              <a:t>fairer rules and stronger incentives </a:t>
            </a:r>
            <a:r>
              <a:rPr lang="en-US" sz="1800" b="0" i="0" u="none" strike="noStrike" baseline="0" dirty="0">
                <a:solidFill>
                  <a:srgbClr val="7B3879"/>
                </a:solidFill>
                <a:latin typeface="AcuminVariableConcept"/>
              </a:rPr>
              <a:t>to combat tax competition, tax avoidance and tax evasion, starting with an agreement on a global minimum corporate tax. </a:t>
            </a:r>
          </a:p>
          <a:p>
            <a:pPr algn="l"/>
            <a:r>
              <a:rPr lang="en-US" sz="1800" b="0" i="0" u="none" strike="noStrike" baseline="0" dirty="0">
                <a:solidFill>
                  <a:srgbClr val="7B3879"/>
                </a:solidFill>
                <a:latin typeface="AcuminVariableConcept"/>
              </a:rPr>
              <a:t>4C: Create an impartial and fair mechanism to resolve </a:t>
            </a:r>
            <a:r>
              <a:rPr lang="en-ZA" sz="1800" b="1" i="0" u="none" strike="noStrike" baseline="0" dirty="0">
                <a:solidFill>
                  <a:srgbClr val="7B3879"/>
                </a:solidFill>
                <a:latin typeface="AcuminVariableConcept"/>
              </a:rPr>
              <a:t>international tax disputes</a:t>
            </a:r>
            <a:r>
              <a:rPr lang="en-ZA" sz="1800" b="0" i="0" u="none" strike="noStrike" baseline="0" dirty="0">
                <a:solidFill>
                  <a:srgbClr val="7B3879"/>
                </a:solidFill>
                <a:latin typeface="AcuminVariableConcept"/>
              </a:rPr>
              <a:t>, under the UN Tax Convention.</a:t>
            </a:r>
          </a:p>
          <a:p>
            <a:pPr algn="l"/>
            <a:r>
              <a:rPr lang="en-US" sz="1800" dirty="0">
                <a:solidFill>
                  <a:srgbClr val="7B3879"/>
                </a:solidFill>
                <a:latin typeface="AcuminVariableConcept"/>
              </a:rPr>
              <a:t>8A: </a:t>
            </a:r>
            <a:r>
              <a:rPr lang="en-US" sz="1800" b="0" i="0" u="none" strike="noStrike" baseline="0" dirty="0">
                <a:solidFill>
                  <a:srgbClr val="7B3879"/>
                </a:solidFill>
                <a:latin typeface="AcuminVariableConcept"/>
              </a:rPr>
              <a:t>End information sharing </a:t>
            </a:r>
            <a:r>
              <a:rPr lang="en-US" sz="1800" b="1" i="0" u="none" strike="noStrike" baseline="0" dirty="0">
                <a:solidFill>
                  <a:srgbClr val="7B3879"/>
                </a:solidFill>
                <a:latin typeface="AcuminVariableConcept"/>
              </a:rPr>
              <a:t>asymmetries in relation to information shared for tax </a:t>
            </a:r>
            <a:r>
              <a:rPr lang="en-US" sz="1800" b="0" i="0" u="none" strike="noStrike" baseline="0" dirty="0">
                <a:solidFill>
                  <a:srgbClr val="7B3879"/>
                </a:solidFill>
                <a:latin typeface="AcuminVariableConcept"/>
              </a:rPr>
              <a:t>purposes, so that all countries can </a:t>
            </a:r>
            <a:r>
              <a:rPr lang="en-ZA" sz="1800" b="0" i="0" u="none" strike="noStrike" baseline="0" dirty="0">
                <a:solidFill>
                  <a:srgbClr val="7B3879"/>
                </a:solidFill>
                <a:latin typeface="AcuminVariableConcept"/>
              </a:rPr>
              <a:t>receive information.</a:t>
            </a:r>
          </a:p>
        </p:txBody>
      </p:sp>
      <p:sp>
        <p:nvSpPr>
          <p:cNvPr id="3" name="Text Placeholder 2">
            <a:extLst>
              <a:ext uri="{FF2B5EF4-FFF2-40B4-BE49-F238E27FC236}">
                <a16:creationId xmlns:a16="http://schemas.microsoft.com/office/drawing/2014/main" id="{18ECFAFE-FBB0-4B29-A6B9-B95A350EE34B}"/>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4CA5CC51-BE55-40D7-9505-5E6D0A0014A1}"/>
              </a:ext>
            </a:extLst>
          </p:cNvPr>
          <p:cNvSpPr>
            <a:spLocks noGrp="1"/>
          </p:cNvSpPr>
          <p:nvPr>
            <p:ph type="title"/>
          </p:nvPr>
        </p:nvSpPr>
        <p:spPr>
          <a:xfrm>
            <a:off x="683568" y="721296"/>
            <a:ext cx="7848872" cy="648072"/>
          </a:xfrm>
        </p:spPr>
        <p:txBody>
          <a:bodyPr/>
          <a:lstStyle/>
          <a:p>
            <a:r>
              <a:rPr lang="en-ZA" dirty="0"/>
              <a:t>FACTI panel recommendations (2021)</a:t>
            </a:r>
          </a:p>
        </p:txBody>
      </p:sp>
    </p:spTree>
    <p:extLst>
      <p:ext uri="{BB962C8B-B14F-4D97-AF65-F5344CB8AC3E}">
        <p14:creationId xmlns:p14="http://schemas.microsoft.com/office/powerpoint/2010/main" val="373058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B41736-CCA0-440F-8617-229E01D67D43}"/>
              </a:ext>
            </a:extLst>
          </p:cNvPr>
          <p:cNvSpPr>
            <a:spLocks noGrp="1"/>
          </p:cNvSpPr>
          <p:nvPr>
            <p:ph idx="1"/>
          </p:nvPr>
        </p:nvSpPr>
        <p:spPr>
          <a:xfrm>
            <a:off x="683568" y="1340768"/>
            <a:ext cx="7848872" cy="5040560"/>
          </a:xfrm>
        </p:spPr>
        <p:txBody>
          <a:bodyPr/>
          <a:lstStyle/>
          <a:p>
            <a:r>
              <a:rPr lang="en-GB" sz="2000" dirty="0">
                <a:latin typeface="+mj-lt"/>
              </a:rPr>
              <a:t>IFFs threaten countries’ ability to achieve structural transformation and the SDGs through the undermining of the capacity of the state to mobilize domestic resources</a:t>
            </a:r>
            <a:r>
              <a:rPr lang="en-US" sz="2000" b="0" i="0" u="none" strike="noStrike" baseline="0" dirty="0">
                <a:solidFill>
                  <a:srgbClr val="000000"/>
                </a:solidFill>
                <a:latin typeface="+mj-lt"/>
              </a:rPr>
              <a:t> </a:t>
            </a:r>
          </a:p>
          <a:p>
            <a:r>
              <a:rPr lang="en-US" sz="2000" b="0" i="0" u="none" strike="noStrike" baseline="0" dirty="0">
                <a:solidFill>
                  <a:srgbClr val="000000"/>
                </a:solidFill>
                <a:latin typeface="+mj-lt"/>
              </a:rPr>
              <a:t>Illicit financial flows from developing countries pose an important challenge to the mobilization of development finance, and thus require close cooperation at national and international levels. </a:t>
            </a:r>
            <a:r>
              <a:rPr lang="en-US" sz="2000" b="0" i="0" u="none" strike="noStrike" baseline="0" dirty="0">
                <a:solidFill>
                  <a:srgbClr val="000000"/>
                </a:solidFill>
                <a:latin typeface="+mn-lt"/>
              </a:rPr>
              <a:t>Offshore company formation by clients in developing and transition economies is highest in precisely those countries that can least afford this behavior. </a:t>
            </a:r>
            <a:endParaRPr lang="en-US" sz="2000" b="0" i="0" u="none" strike="noStrike" baseline="0" dirty="0">
              <a:solidFill>
                <a:srgbClr val="000000"/>
              </a:solidFill>
              <a:latin typeface="+mj-lt"/>
            </a:endParaRPr>
          </a:p>
          <a:p>
            <a:r>
              <a:rPr lang="en-US" sz="2000" b="0" i="0" u="none" strike="noStrike" baseline="0" dirty="0">
                <a:solidFill>
                  <a:srgbClr val="000000"/>
                </a:solidFill>
                <a:latin typeface="+mj-lt"/>
              </a:rPr>
              <a:t>Illicit financial flows have potentially strong direct and indirect damaging impacts on States and society, and a core concern is the impact on income equality within and across countries. </a:t>
            </a:r>
          </a:p>
          <a:p>
            <a:r>
              <a:rPr lang="en-US" sz="2000" dirty="0">
                <a:solidFill>
                  <a:srgbClr val="000000"/>
                </a:solidFill>
                <a:latin typeface="+mj-lt"/>
              </a:rPr>
              <a:t>This presentation considers what the High-Level Panel on IFFs from Africa recommended and UNCTAD’s stance on tax-related IFFs</a:t>
            </a:r>
            <a:r>
              <a:rPr lang="en-US" sz="2000" b="0" i="0" u="none" strike="noStrike" baseline="0" dirty="0">
                <a:solidFill>
                  <a:srgbClr val="000000"/>
                </a:solidFill>
                <a:latin typeface="+mj-lt"/>
              </a:rPr>
              <a:t>	</a:t>
            </a:r>
          </a:p>
          <a:p>
            <a:pPr algn="l"/>
            <a:endParaRPr lang="en-GB" dirty="0"/>
          </a:p>
          <a:p>
            <a:pPr algn="l"/>
            <a:endParaRPr lang="en-GB" dirty="0"/>
          </a:p>
          <a:p>
            <a:pPr marL="0" indent="0">
              <a:buNone/>
            </a:pPr>
            <a:endParaRPr lang="en-CH" dirty="0"/>
          </a:p>
        </p:txBody>
      </p:sp>
      <p:sp>
        <p:nvSpPr>
          <p:cNvPr id="3" name="Text Placeholder 2">
            <a:extLst>
              <a:ext uri="{FF2B5EF4-FFF2-40B4-BE49-F238E27FC236}">
                <a16:creationId xmlns:a16="http://schemas.microsoft.com/office/drawing/2014/main" id="{4D30FDFE-B9CE-4FEF-A573-EFE40763AA0C}"/>
              </a:ext>
            </a:extLst>
          </p:cNvPr>
          <p:cNvSpPr>
            <a:spLocks noGrp="1"/>
          </p:cNvSpPr>
          <p:nvPr>
            <p:ph type="body" sz="quarter" idx="10"/>
          </p:nvPr>
        </p:nvSpPr>
        <p:spPr/>
        <p:txBody>
          <a:bodyPr/>
          <a:lstStyle/>
          <a:p>
            <a:endParaRPr lang="en-CH" dirty="0"/>
          </a:p>
        </p:txBody>
      </p:sp>
      <p:sp>
        <p:nvSpPr>
          <p:cNvPr id="4" name="Title 3">
            <a:extLst>
              <a:ext uri="{FF2B5EF4-FFF2-40B4-BE49-F238E27FC236}">
                <a16:creationId xmlns:a16="http://schemas.microsoft.com/office/drawing/2014/main" id="{69D63310-7080-451F-AE5F-B3027C423906}"/>
              </a:ext>
            </a:extLst>
          </p:cNvPr>
          <p:cNvSpPr>
            <a:spLocks noGrp="1"/>
          </p:cNvSpPr>
          <p:nvPr>
            <p:ph type="title"/>
          </p:nvPr>
        </p:nvSpPr>
        <p:spPr/>
        <p:txBody>
          <a:bodyPr/>
          <a:lstStyle/>
          <a:p>
            <a:r>
              <a:rPr lang="en-US" dirty="0"/>
              <a:t>Introduction</a:t>
            </a:r>
            <a:endParaRPr lang="en-CH" dirty="0"/>
          </a:p>
        </p:txBody>
      </p:sp>
    </p:spTree>
    <p:extLst>
      <p:ext uri="{BB962C8B-B14F-4D97-AF65-F5344CB8AC3E}">
        <p14:creationId xmlns:p14="http://schemas.microsoft.com/office/powerpoint/2010/main" val="338223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B41736-CCA0-440F-8617-229E01D67D43}"/>
              </a:ext>
            </a:extLst>
          </p:cNvPr>
          <p:cNvSpPr>
            <a:spLocks noGrp="1"/>
          </p:cNvSpPr>
          <p:nvPr>
            <p:ph idx="1"/>
          </p:nvPr>
        </p:nvSpPr>
        <p:spPr/>
        <p:txBody>
          <a:bodyPr/>
          <a:lstStyle/>
          <a:p>
            <a:endParaRPr lang="en-GB" dirty="0"/>
          </a:p>
          <a:p>
            <a:r>
              <a:rPr lang="en-GB" dirty="0"/>
              <a:t>Classifying tax-related IFFs</a:t>
            </a:r>
          </a:p>
          <a:p>
            <a:r>
              <a:rPr lang="en-GB" dirty="0"/>
              <a:t>Key recommendations of High</a:t>
            </a:r>
            <a:r>
              <a:rPr lang="en-ZA" dirty="0"/>
              <a:t>-</a:t>
            </a:r>
            <a:r>
              <a:rPr lang="en-GB" dirty="0"/>
              <a:t>level panel 2015</a:t>
            </a:r>
          </a:p>
          <a:p>
            <a:r>
              <a:rPr lang="en-GB" dirty="0"/>
              <a:t>UNCTAD views on IFFs and development</a:t>
            </a:r>
          </a:p>
          <a:p>
            <a:r>
              <a:rPr lang="en-GB" dirty="0"/>
              <a:t>Moving target: The role of cryptocurrencies and digital assets in IFFs</a:t>
            </a:r>
          </a:p>
          <a:p>
            <a:endParaRPr lang="en-CH" dirty="0"/>
          </a:p>
        </p:txBody>
      </p:sp>
      <p:sp>
        <p:nvSpPr>
          <p:cNvPr id="3" name="Text Placeholder 2">
            <a:extLst>
              <a:ext uri="{FF2B5EF4-FFF2-40B4-BE49-F238E27FC236}">
                <a16:creationId xmlns:a16="http://schemas.microsoft.com/office/drawing/2014/main" id="{4D30FDFE-B9CE-4FEF-A573-EFE40763AA0C}"/>
              </a:ext>
            </a:extLst>
          </p:cNvPr>
          <p:cNvSpPr>
            <a:spLocks noGrp="1"/>
          </p:cNvSpPr>
          <p:nvPr>
            <p:ph type="body" sz="quarter" idx="10"/>
          </p:nvPr>
        </p:nvSpPr>
        <p:spPr/>
        <p:txBody>
          <a:bodyPr/>
          <a:lstStyle/>
          <a:p>
            <a:endParaRPr lang="en-CH" dirty="0"/>
          </a:p>
        </p:txBody>
      </p:sp>
      <p:sp>
        <p:nvSpPr>
          <p:cNvPr id="4" name="Title 3">
            <a:extLst>
              <a:ext uri="{FF2B5EF4-FFF2-40B4-BE49-F238E27FC236}">
                <a16:creationId xmlns:a16="http://schemas.microsoft.com/office/drawing/2014/main" id="{69D63310-7080-451F-AE5F-B3027C423906}"/>
              </a:ext>
            </a:extLst>
          </p:cNvPr>
          <p:cNvSpPr>
            <a:spLocks noGrp="1"/>
          </p:cNvSpPr>
          <p:nvPr>
            <p:ph type="title"/>
          </p:nvPr>
        </p:nvSpPr>
        <p:spPr/>
        <p:txBody>
          <a:bodyPr/>
          <a:lstStyle/>
          <a:p>
            <a:r>
              <a:rPr lang="en-US" dirty="0"/>
              <a:t>Agenda</a:t>
            </a:r>
            <a:endParaRPr lang="en-CH" dirty="0"/>
          </a:p>
        </p:txBody>
      </p:sp>
    </p:spTree>
    <p:extLst>
      <p:ext uri="{BB962C8B-B14F-4D97-AF65-F5344CB8AC3E}">
        <p14:creationId xmlns:p14="http://schemas.microsoft.com/office/powerpoint/2010/main" val="1546689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29B2B1-02A2-40BA-9AE9-794F26865D73}"/>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03401F8E-6749-4038-896D-4F4AEDEB4FB1}"/>
              </a:ext>
            </a:extLst>
          </p:cNvPr>
          <p:cNvSpPr>
            <a:spLocks noGrp="1"/>
          </p:cNvSpPr>
          <p:nvPr>
            <p:ph type="title"/>
          </p:nvPr>
        </p:nvSpPr>
        <p:spPr/>
        <p:txBody>
          <a:bodyPr/>
          <a:lstStyle/>
          <a:p>
            <a:r>
              <a:rPr lang="en-GB" sz="2400" dirty="0">
                <a:effectLst/>
                <a:latin typeface="+mj-lt"/>
                <a:ea typeface="Times New Roman" panose="02020603050405020304" pitchFamily="18" charset="0"/>
              </a:rPr>
              <a:t>Categories of activities that may generate IFFs</a:t>
            </a:r>
            <a:endParaRPr lang="en-ZA" sz="3600" dirty="0">
              <a:latin typeface="+mj-lt"/>
            </a:endParaRPr>
          </a:p>
        </p:txBody>
      </p:sp>
      <p:pic>
        <p:nvPicPr>
          <p:cNvPr id="5" name="Content Placeholder 4" descr="Timeline&#10;&#10;Description automatically generated">
            <a:extLst>
              <a:ext uri="{FF2B5EF4-FFF2-40B4-BE49-F238E27FC236}">
                <a16:creationId xmlns:a16="http://schemas.microsoft.com/office/drawing/2014/main" id="{16D35F3C-2B28-420F-BD29-20261872642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3568" y="1600200"/>
            <a:ext cx="7992888" cy="4190775"/>
          </a:xfrm>
          <a:prstGeom prst="rect">
            <a:avLst/>
          </a:prstGeom>
        </p:spPr>
      </p:pic>
      <p:sp>
        <p:nvSpPr>
          <p:cNvPr id="8" name="TextBox 7">
            <a:extLst>
              <a:ext uri="{FF2B5EF4-FFF2-40B4-BE49-F238E27FC236}">
                <a16:creationId xmlns:a16="http://schemas.microsoft.com/office/drawing/2014/main" id="{1E74DB66-BC6B-4887-9081-EA6B9E49B667}"/>
              </a:ext>
            </a:extLst>
          </p:cNvPr>
          <p:cNvSpPr txBox="1"/>
          <p:nvPr/>
        </p:nvSpPr>
        <p:spPr>
          <a:xfrm>
            <a:off x="1187624" y="6021288"/>
            <a:ext cx="2899063" cy="369332"/>
          </a:xfrm>
          <a:prstGeom prst="rect">
            <a:avLst/>
          </a:prstGeom>
          <a:noFill/>
        </p:spPr>
        <p:txBody>
          <a:bodyPr wrap="none" rtlCol="0">
            <a:spAutoFit/>
          </a:bodyPr>
          <a:lstStyle/>
          <a:p>
            <a:r>
              <a:rPr lang="en-ZA" dirty="0"/>
              <a:t>Source: UNCTAD/UNODC</a:t>
            </a:r>
          </a:p>
        </p:txBody>
      </p:sp>
      <p:sp>
        <p:nvSpPr>
          <p:cNvPr id="2" name="Oval 1">
            <a:extLst>
              <a:ext uri="{FF2B5EF4-FFF2-40B4-BE49-F238E27FC236}">
                <a16:creationId xmlns:a16="http://schemas.microsoft.com/office/drawing/2014/main" id="{F007F447-D3E3-4600-8729-4559C7E26B32}"/>
              </a:ext>
            </a:extLst>
          </p:cNvPr>
          <p:cNvSpPr/>
          <p:nvPr/>
        </p:nvSpPr>
        <p:spPr>
          <a:xfrm>
            <a:off x="1331640" y="1715097"/>
            <a:ext cx="1872208" cy="3672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0275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CCAB49-F50D-487B-9D83-3D8B097880AE}"/>
              </a:ext>
            </a:extLst>
          </p:cNvPr>
          <p:cNvSpPr>
            <a:spLocks noGrp="1"/>
          </p:cNvSpPr>
          <p:nvPr>
            <p:ph idx="1"/>
          </p:nvPr>
        </p:nvSpPr>
        <p:spPr>
          <a:xfrm>
            <a:off x="680026" y="1224720"/>
            <a:ext cx="7848872" cy="5156608"/>
          </a:xfrm>
        </p:spPr>
        <p:txBody>
          <a:bodyPr/>
          <a:lstStyle/>
          <a:p>
            <a:pPr algn="just" eaLnBrk="0" hangingPunct="0">
              <a:lnSpc>
                <a:spcPct val="120000"/>
              </a:lnSpc>
              <a:spcBef>
                <a:spcPts val="0"/>
              </a:spcBef>
              <a:spcAft>
                <a:spcPts val="0"/>
              </a:spcAft>
            </a:pPr>
            <a:r>
              <a:rPr lang="en-GB" sz="1800" b="1" dirty="0">
                <a:solidFill>
                  <a:srgbClr val="002060"/>
                </a:solidFill>
                <a:effectLst/>
                <a:latin typeface="+mn-lt"/>
                <a:ea typeface="Calibri" panose="020F0502020204030204" pitchFamily="34" charset="0"/>
              </a:rPr>
              <a:t>Illicit tax and commercial IFFs </a:t>
            </a:r>
            <a:r>
              <a:rPr lang="en-GB" sz="1800" dirty="0">
                <a:solidFill>
                  <a:srgbClr val="002060"/>
                </a:solidFill>
                <a:effectLst/>
                <a:latin typeface="+mn-lt"/>
                <a:ea typeface="Calibri" panose="020F0502020204030204" pitchFamily="34" charset="0"/>
              </a:rPr>
              <a:t>- the objective is concealing revenues, reducing tax burdens, evading controls and regulations and other purposes. This category can be divided into two components: </a:t>
            </a:r>
            <a:endParaRPr lang="en-ZA" sz="1800" dirty="0">
              <a:solidFill>
                <a:srgbClr val="002060"/>
              </a:solidFill>
              <a:effectLst/>
              <a:latin typeface="+mn-lt"/>
              <a:ea typeface="Calibri" panose="020F0502020204030204" pitchFamily="34" charset="0"/>
            </a:endParaRPr>
          </a:p>
          <a:p>
            <a:pPr lvl="1" algn="just" eaLnBrk="0" hangingPunct="0">
              <a:lnSpc>
                <a:spcPct val="120000"/>
              </a:lnSpc>
              <a:spcBef>
                <a:spcPts val="0"/>
              </a:spcBef>
              <a:spcAft>
                <a:spcPts val="0"/>
              </a:spcAft>
            </a:pPr>
            <a:r>
              <a:rPr lang="en-GB" sz="1600" b="1" dirty="0">
                <a:solidFill>
                  <a:srgbClr val="002060"/>
                </a:solidFill>
                <a:effectLst/>
                <a:latin typeface="+mn-lt"/>
                <a:ea typeface="Calibri" panose="020F0502020204030204" pitchFamily="34" charset="0"/>
              </a:rPr>
              <a:t>IFFs from illegal commercial and tax practices</a:t>
            </a:r>
            <a:r>
              <a:rPr lang="en-GB" sz="1600" dirty="0">
                <a:solidFill>
                  <a:srgbClr val="002060"/>
                </a:solidFill>
                <a:effectLst/>
                <a:latin typeface="+mn-lt"/>
                <a:ea typeface="Calibri" panose="020F0502020204030204" pitchFamily="34" charset="0"/>
              </a:rPr>
              <a:t>. These include illegal practices such as tariff, duty and revenue offences, tax evasion, corporate offences, market manipulation and other selected practices. </a:t>
            </a:r>
          </a:p>
          <a:p>
            <a:pPr lvl="1" algn="just" eaLnBrk="0" hangingPunct="0">
              <a:lnSpc>
                <a:spcPct val="120000"/>
              </a:lnSpc>
              <a:spcBef>
                <a:spcPts val="0"/>
              </a:spcBef>
              <a:spcAft>
                <a:spcPts val="0"/>
              </a:spcAft>
            </a:pPr>
            <a:r>
              <a:rPr lang="en-GB" sz="1600" b="1" dirty="0">
                <a:solidFill>
                  <a:srgbClr val="002060"/>
                </a:solidFill>
                <a:effectLst/>
                <a:latin typeface="+mn-lt"/>
                <a:ea typeface="Calibri" panose="020F0502020204030204" pitchFamily="34" charset="0"/>
              </a:rPr>
              <a:t>IFFs from aggressive tax avoidance</a:t>
            </a:r>
            <a:r>
              <a:rPr lang="en-GB" sz="1600" dirty="0">
                <a:solidFill>
                  <a:srgbClr val="002060"/>
                </a:solidFill>
                <a:effectLst/>
                <a:latin typeface="+mn-lt"/>
                <a:ea typeface="Calibri" panose="020F0502020204030204" pitchFamily="34" charset="0"/>
              </a:rPr>
              <a:t>. Harmful tax avoidance can take place through manipulation of transfer pricing, strategic location of debt and intellectual property, tax treaty shopping, and the use of hybrid instruments and entities. May arise from licit business transactions and become illicit when they flow across cross-borders.</a:t>
            </a:r>
            <a:endParaRPr lang="en-ZA" sz="1600" dirty="0">
              <a:solidFill>
                <a:srgbClr val="002060"/>
              </a:solidFill>
              <a:effectLst/>
              <a:latin typeface="+mn-lt"/>
              <a:ea typeface="Calibri" panose="020F0502020204030204" pitchFamily="34" charset="0"/>
            </a:endParaRPr>
          </a:p>
          <a:p>
            <a:pPr algn="just" eaLnBrk="0" hangingPunct="0">
              <a:lnSpc>
                <a:spcPct val="120000"/>
              </a:lnSpc>
              <a:spcBef>
                <a:spcPts val="0"/>
              </a:spcBef>
              <a:spcAft>
                <a:spcPts val="0"/>
              </a:spcAft>
            </a:pPr>
            <a:r>
              <a:rPr lang="en-GB" sz="1800" b="1" dirty="0">
                <a:solidFill>
                  <a:srgbClr val="002060"/>
                </a:solidFill>
                <a:effectLst/>
                <a:latin typeface="+mn-lt"/>
                <a:ea typeface="Calibri" panose="020F0502020204030204" pitchFamily="34" charset="0"/>
              </a:rPr>
              <a:t>IFFs from illegal markets. </a:t>
            </a:r>
            <a:r>
              <a:rPr lang="en-GB" sz="1800" dirty="0">
                <a:solidFill>
                  <a:srgbClr val="002060"/>
                </a:solidFill>
                <a:effectLst/>
                <a:latin typeface="+mn-lt"/>
                <a:ea typeface="Calibri" panose="020F0502020204030204" pitchFamily="34" charset="0"/>
              </a:rPr>
              <a:t>These include trade in illicit goods and services</a:t>
            </a:r>
          </a:p>
          <a:p>
            <a:pPr algn="just" eaLnBrk="0" hangingPunct="0">
              <a:lnSpc>
                <a:spcPct val="120000"/>
              </a:lnSpc>
              <a:spcBef>
                <a:spcPts val="0"/>
              </a:spcBef>
              <a:spcAft>
                <a:spcPts val="0"/>
              </a:spcAft>
            </a:pPr>
            <a:r>
              <a:rPr lang="en-GB" sz="1800" b="1" dirty="0">
                <a:solidFill>
                  <a:srgbClr val="002060"/>
                </a:solidFill>
                <a:effectLst/>
                <a:latin typeface="+mn-lt"/>
                <a:ea typeface="Calibri" panose="020F0502020204030204" pitchFamily="34" charset="0"/>
              </a:rPr>
              <a:t>IFFs from corruption</a:t>
            </a:r>
            <a:r>
              <a:rPr lang="en-GB" sz="1800" dirty="0">
                <a:solidFill>
                  <a:srgbClr val="002060"/>
                </a:solidFill>
                <a:effectLst/>
                <a:latin typeface="+mn-lt"/>
                <a:ea typeface="Calibri" panose="020F0502020204030204" pitchFamily="34" charset="0"/>
              </a:rPr>
              <a:t>. Including bribery, embezzlement, abuse of functions, trading in influence, illicit enrichment and other acts. </a:t>
            </a:r>
          </a:p>
          <a:p>
            <a:pPr algn="just" eaLnBrk="0" hangingPunct="0">
              <a:lnSpc>
                <a:spcPct val="120000"/>
              </a:lnSpc>
              <a:spcBef>
                <a:spcPts val="0"/>
              </a:spcBef>
              <a:spcAft>
                <a:spcPts val="0"/>
              </a:spcAft>
            </a:pPr>
            <a:r>
              <a:rPr lang="en-GB" sz="1800" b="1" dirty="0">
                <a:solidFill>
                  <a:srgbClr val="002060"/>
                </a:solidFill>
                <a:effectLst/>
                <a:latin typeface="+mn-lt"/>
                <a:ea typeface="Calibri" panose="020F0502020204030204" pitchFamily="34" charset="0"/>
              </a:rPr>
              <a:t>IFFs from exploitation-type activities and financing of crime and terrorism. </a:t>
            </a:r>
            <a:endParaRPr lang="en-ZA" sz="2200" b="1" dirty="0">
              <a:solidFill>
                <a:srgbClr val="002060"/>
              </a:solidFill>
              <a:latin typeface="+mn-lt"/>
            </a:endParaRPr>
          </a:p>
        </p:txBody>
      </p:sp>
      <p:sp>
        <p:nvSpPr>
          <p:cNvPr id="3" name="Text Placeholder 2">
            <a:extLst>
              <a:ext uri="{FF2B5EF4-FFF2-40B4-BE49-F238E27FC236}">
                <a16:creationId xmlns:a16="http://schemas.microsoft.com/office/drawing/2014/main" id="{A2098061-1730-424D-97A3-A0C545BF95E5}"/>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A9313E4E-A276-4798-A052-16811914464E}"/>
              </a:ext>
            </a:extLst>
          </p:cNvPr>
          <p:cNvSpPr>
            <a:spLocks noGrp="1"/>
          </p:cNvSpPr>
          <p:nvPr>
            <p:ph type="title"/>
          </p:nvPr>
        </p:nvSpPr>
        <p:spPr>
          <a:xfrm>
            <a:off x="680026" y="576648"/>
            <a:ext cx="7848872" cy="648072"/>
          </a:xfrm>
        </p:spPr>
        <p:txBody>
          <a:bodyPr/>
          <a:lstStyle/>
          <a:p>
            <a:r>
              <a:rPr lang="en-US" dirty="0"/>
              <a:t>Activities that may generate IFFs</a:t>
            </a:r>
            <a:endParaRPr lang="en-ZA" dirty="0"/>
          </a:p>
        </p:txBody>
      </p:sp>
    </p:spTree>
    <p:extLst>
      <p:ext uri="{BB962C8B-B14F-4D97-AF65-F5344CB8AC3E}">
        <p14:creationId xmlns:p14="http://schemas.microsoft.com/office/powerpoint/2010/main" val="486749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FCCC28-0703-4511-A472-FF609C3DC944}"/>
              </a:ext>
            </a:extLst>
          </p:cNvPr>
          <p:cNvSpPr>
            <a:spLocks noGrp="1"/>
          </p:cNvSpPr>
          <p:nvPr>
            <p:ph idx="1"/>
          </p:nvPr>
        </p:nvSpPr>
        <p:spPr>
          <a:xfrm>
            <a:off x="683568" y="1484784"/>
            <a:ext cx="7848872" cy="4896544"/>
          </a:xfrm>
        </p:spPr>
        <p:txBody>
          <a:bodyPr/>
          <a:lstStyle/>
          <a:p>
            <a:pPr marL="0" indent="0">
              <a:buNone/>
            </a:pPr>
            <a:r>
              <a:rPr lang="en-ZA" sz="2000" dirty="0"/>
              <a:t>A call to African countries to co-operate on the following:</a:t>
            </a:r>
          </a:p>
          <a:p>
            <a:r>
              <a:rPr lang="en-ZA" sz="2000" dirty="0"/>
              <a:t>Tax registration of all companies </a:t>
            </a:r>
          </a:p>
          <a:p>
            <a:r>
              <a:rPr lang="en-ZA" sz="2000" dirty="0"/>
              <a:t>Establishment of Transfer pricing units as a matter of urgency</a:t>
            </a:r>
          </a:p>
          <a:p>
            <a:r>
              <a:rPr lang="en-ZA" sz="2000" dirty="0"/>
              <a:t>Exchange of tax information to tackle base erosion and profit shifting</a:t>
            </a:r>
          </a:p>
          <a:p>
            <a:r>
              <a:rPr lang="en-ZA" sz="2000" dirty="0"/>
              <a:t>Transparency of beneficial ownership of all companies, especially those seeking government procurement</a:t>
            </a:r>
          </a:p>
          <a:p>
            <a:r>
              <a:rPr lang="en-ZA" sz="2000" dirty="0"/>
              <a:t>Reconsider double taxation agreements </a:t>
            </a:r>
          </a:p>
          <a:p>
            <a:r>
              <a:rPr lang="en-ZA" sz="2000" dirty="0"/>
              <a:t>Avoid harmful tax competition between countries</a:t>
            </a:r>
          </a:p>
        </p:txBody>
      </p:sp>
      <p:sp>
        <p:nvSpPr>
          <p:cNvPr id="3" name="Text Placeholder 2">
            <a:extLst>
              <a:ext uri="{FF2B5EF4-FFF2-40B4-BE49-F238E27FC236}">
                <a16:creationId xmlns:a16="http://schemas.microsoft.com/office/drawing/2014/main" id="{2B848553-7986-482B-A144-F37925C1153D}"/>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3922AF9A-34D4-4B74-BE51-86CF96276709}"/>
              </a:ext>
            </a:extLst>
          </p:cNvPr>
          <p:cNvSpPr>
            <a:spLocks noGrp="1"/>
          </p:cNvSpPr>
          <p:nvPr>
            <p:ph type="title"/>
          </p:nvPr>
        </p:nvSpPr>
        <p:spPr/>
        <p:txBody>
          <a:bodyPr/>
          <a:lstStyle/>
          <a:p>
            <a:r>
              <a:rPr lang="en-ZA" dirty="0"/>
              <a:t>High-Level Panel - IFFs from Africa</a:t>
            </a:r>
          </a:p>
        </p:txBody>
      </p:sp>
    </p:spTree>
    <p:extLst>
      <p:ext uri="{BB962C8B-B14F-4D97-AF65-F5344CB8AC3E}">
        <p14:creationId xmlns:p14="http://schemas.microsoft.com/office/powerpoint/2010/main" val="3784961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7666F-9576-41B7-B7C5-C9BF258A5606}"/>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AFF35DF2-EE46-426E-A8A5-66EBA97ADDCD}"/>
              </a:ext>
            </a:extLst>
          </p:cNvPr>
          <p:cNvSpPr>
            <a:spLocks noGrp="1"/>
          </p:cNvSpPr>
          <p:nvPr>
            <p:ph type="title"/>
          </p:nvPr>
        </p:nvSpPr>
        <p:spPr>
          <a:xfrm>
            <a:off x="539552" y="721296"/>
            <a:ext cx="7992888" cy="763488"/>
          </a:xfrm>
        </p:spPr>
        <p:txBody>
          <a:bodyPr/>
          <a:lstStyle/>
          <a:p>
            <a:r>
              <a:rPr lang="en-GB" sz="1800" b="1" dirty="0">
                <a:effectLst/>
                <a:latin typeface="+mn-lt"/>
                <a:ea typeface="Calibri" panose="020F0502020204030204" pitchFamily="34" charset="0"/>
              </a:rPr>
              <a:t>Net resource transfers, net illicit financial flows from developing countries to developed countries and net ODA flows, 2000-2017</a:t>
            </a:r>
            <a:r>
              <a:rPr lang="en-GB" sz="1800" b="0" dirty="0">
                <a:latin typeface="+mn-lt"/>
                <a:ea typeface="Calibri" panose="020F0502020204030204" pitchFamily="34" charset="0"/>
              </a:rPr>
              <a:t>(Billions of current USD)</a:t>
            </a:r>
            <a:endParaRPr lang="en-ZA" dirty="0">
              <a:latin typeface="+mn-lt"/>
            </a:endParaRPr>
          </a:p>
        </p:txBody>
      </p:sp>
      <p:pic>
        <p:nvPicPr>
          <p:cNvPr id="5" name="Content Placeholder 4" descr="A close up of a map&#10;&#10;Description automatically generated">
            <a:extLst>
              <a:ext uri="{FF2B5EF4-FFF2-40B4-BE49-F238E27FC236}">
                <a16:creationId xmlns:a16="http://schemas.microsoft.com/office/drawing/2014/main" id="{2493ADAF-30BF-4CC0-A3B1-B3F15A540EFD}"/>
              </a:ext>
            </a:extLst>
          </p:cNvPr>
          <p:cNvPicPr>
            <a:picLocks noGrp="1"/>
          </p:cNvPicPr>
          <p:nvPr>
            <p:ph idx="1"/>
          </p:nvPr>
        </p:nvPicPr>
        <p:blipFill>
          <a:blip r:embed="rId2"/>
          <a:stretch>
            <a:fillRect/>
          </a:stretch>
        </p:blipFill>
        <p:spPr>
          <a:xfrm>
            <a:off x="1043608" y="1533143"/>
            <a:ext cx="7302500" cy="4445000"/>
          </a:xfrm>
          <a:prstGeom prst="rect">
            <a:avLst/>
          </a:prstGeom>
        </p:spPr>
      </p:pic>
      <p:sp>
        <p:nvSpPr>
          <p:cNvPr id="2" name="TextBox 1">
            <a:extLst>
              <a:ext uri="{FF2B5EF4-FFF2-40B4-BE49-F238E27FC236}">
                <a16:creationId xmlns:a16="http://schemas.microsoft.com/office/drawing/2014/main" id="{D8E7F831-F228-4B53-BE3B-3199D8A8CF4C}"/>
              </a:ext>
            </a:extLst>
          </p:cNvPr>
          <p:cNvSpPr txBox="1"/>
          <p:nvPr/>
        </p:nvSpPr>
        <p:spPr>
          <a:xfrm>
            <a:off x="23704" y="5978143"/>
            <a:ext cx="9228816" cy="830997"/>
          </a:xfrm>
          <a:prstGeom prst="rect">
            <a:avLst/>
          </a:prstGeom>
          <a:noFill/>
        </p:spPr>
        <p:txBody>
          <a:bodyPr wrap="square" rtlCol="0">
            <a:spAutoFit/>
          </a:bodyPr>
          <a:lstStyle/>
          <a:p>
            <a:r>
              <a:rPr lang="en-GB" sz="1600" b="1" dirty="0">
                <a:effectLst/>
                <a:latin typeface="+mn-lt"/>
                <a:ea typeface="Calibri" panose="020F0502020204030204" pitchFamily="34" charset="0"/>
              </a:rPr>
              <a:t>This net transfer of financial resources is the difference between net capital inflows and net income payments to foreign capital, including net changes in international reserves. The negative values means that there is a loss of domestic resources </a:t>
            </a:r>
            <a:endParaRPr lang="en-ZA" sz="1600" b="1" dirty="0"/>
          </a:p>
        </p:txBody>
      </p:sp>
      <p:sp>
        <p:nvSpPr>
          <p:cNvPr id="6" name="TextBox 5">
            <a:extLst>
              <a:ext uri="{FF2B5EF4-FFF2-40B4-BE49-F238E27FC236}">
                <a16:creationId xmlns:a16="http://schemas.microsoft.com/office/drawing/2014/main" id="{5E0A52F2-DC85-4400-A805-2811B62048C2}"/>
              </a:ext>
            </a:extLst>
          </p:cNvPr>
          <p:cNvSpPr txBox="1"/>
          <p:nvPr/>
        </p:nvSpPr>
        <p:spPr>
          <a:xfrm>
            <a:off x="395536" y="260648"/>
            <a:ext cx="8208912" cy="369332"/>
          </a:xfrm>
          <a:prstGeom prst="rect">
            <a:avLst/>
          </a:prstGeom>
          <a:noFill/>
        </p:spPr>
        <p:txBody>
          <a:bodyPr wrap="square" rtlCol="0">
            <a:spAutoFit/>
          </a:bodyPr>
          <a:lstStyle/>
          <a:p>
            <a:r>
              <a:rPr lang="en-ZA" b="1" dirty="0">
                <a:solidFill>
                  <a:srgbClr val="4389C9"/>
                </a:solidFill>
              </a:rPr>
              <a:t>IFFs in context – part of a bigger outflow</a:t>
            </a:r>
          </a:p>
        </p:txBody>
      </p:sp>
    </p:spTree>
    <p:extLst>
      <p:ext uri="{BB962C8B-B14F-4D97-AF65-F5344CB8AC3E}">
        <p14:creationId xmlns:p14="http://schemas.microsoft.com/office/powerpoint/2010/main" val="1255369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C658E3-7BE0-486A-A48A-950D290448C8}"/>
              </a:ext>
            </a:extLst>
          </p:cNvPr>
          <p:cNvSpPr>
            <a:spLocks noGrp="1"/>
          </p:cNvSpPr>
          <p:nvPr>
            <p:ph idx="1"/>
          </p:nvPr>
        </p:nvSpPr>
        <p:spPr>
          <a:xfrm>
            <a:off x="323528" y="1412776"/>
            <a:ext cx="8496944" cy="5184576"/>
          </a:xfrm>
        </p:spPr>
        <p:txBody>
          <a:bodyPr/>
          <a:lstStyle/>
          <a:p>
            <a:r>
              <a:rPr lang="en-US" sz="1800" b="0" i="0" u="none" strike="noStrike" baseline="0" dirty="0">
                <a:solidFill>
                  <a:srgbClr val="000000"/>
                </a:solidFill>
                <a:latin typeface="+mn-lt"/>
              </a:rPr>
              <a:t>Developing countries are negatively affected by the profit shifting of multinational enterprises - </a:t>
            </a:r>
            <a:r>
              <a:rPr lang="en-GB" sz="1800" dirty="0">
                <a:latin typeface="+mn-lt"/>
                <a:ea typeface="Calibri" panose="020F0502020204030204" pitchFamily="34" charset="0"/>
              </a:rPr>
              <a:t>largest multinationals estimated to shift &gt; $1 trillion a year (State of Tax Justice 2020), resulting in </a:t>
            </a:r>
            <a:r>
              <a:rPr lang="en-US" sz="1800" b="1" i="0" dirty="0">
                <a:solidFill>
                  <a:srgbClr val="252525"/>
                </a:solidFill>
                <a:effectLst/>
                <a:latin typeface="+mn-lt"/>
              </a:rPr>
              <a:t>$427 billion lost from tax revenue </a:t>
            </a:r>
            <a:r>
              <a:rPr lang="en-US" sz="1800" b="0" i="0" dirty="0">
                <a:solidFill>
                  <a:srgbClr val="252525"/>
                </a:solidFill>
                <a:effectLst/>
                <a:latin typeface="+mn-lt"/>
              </a:rPr>
              <a:t>each year to countries around the world.</a:t>
            </a:r>
          </a:p>
          <a:p>
            <a:r>
              <a:rPr lang="en-US" sz="1800" b="0" i="0" dirty="0">
                <a:solidFill>
                  <a:srgbClr val="252525"/>
                </a:solidFill>
                <a:effectLst/>
                <a:latin typeface="+mn-lt"/>
              </a:rPr>
              <a:t>More tax is lost to tax havens every year due to </a:t>
            </a:r>
            <a:r>
              <a:rPr lang="en-US" sz="1800" b="1" i="0" dirty="0">
                <a:solidFill>
                  <a:srgbClr val="252525"/>
                </a:solidFill>
                <a:effectLst/>
                <a:latin typeface="+mn-lt"/>
              </a:rPr>
              <a:t>corporate tax abuse </a:t>
            </a:r>
            <a:r>
              <a:rPr lang="en-US" sz="1800" b="0" i="0" dirty="0">
                <a:solidFill>
                  <a:srgbClr val="252525"/>
                </a:solidFill>
                <a:effectLst/>
                <a:latin typeface="+mn-lt"/>
              </a:rPr>
              <a:t>by multinational corporations than due to private tax evasion by individuals. </a:t>
            </a:r>
            <a:endParaRPr lang="en-US" sz="1800" b="0" i="0" u="none" strike="noStrike" baseline="0" dirty="0">
              <a:solidFill>
                <a:srgbClr val="000000"/>
              </a:solidFill>
              <a:latin typeface="+mn-lt"/>
            </a:endParaRPr>
          </a:p>
          <a:p>
            <a:r>
              <a:rPr lang="en-US" sz="1800" b="0" i="0" u="none" strike="noStrike" baseline="0" dirty="0">
                <a:solidFill>
                  <a:srgbClr val="000000"/>
                </a:solidFill>
                <a:latin typeface="+mn-lt"/>
              </a:rPr>
              <a:t>Individual countries are not  primarily responsible for progress in reducing illicit financial flows. Rather, given the nature of illicit financial flows and the importance of financial secrecy beyond their borders, </a:t>
            </a:r>
            <a:r>
              <a:rPr lang="en-US" sz="1800" b="1" i="0" u="none" strike="noStrike" baseline="0" dirty="0">
                <a:solidFill>
                  <a:srgbClr val="000000"/>
                </a:solidFill>
                <a:latin typeface="+mn-lt"/>
              </a:rPr>
              <a:t>international cooperation </a:t>
            </a:r>
            <a:r>
              <a:rPr lang="en-US" sz="1800" b="0" i="0" u="none" strike="noStrike" baseline="0" dirty="0">
                <a:solidFill>
                  <a:srgbClr val="000000"/>
                </a:solidFill>
                <a:latin typeface="+mn-lt"/>
              </a:rPr>
              <a:t>to combat illicit financial flows is essential. </a:t>
            </a:r>
          </a:p>
          <a:p>
            <a:r>
              <a:rPr lang="en-US" sz="1800" dirty="0">
                <a:solidFill>
                  <a:srgbClr val="000000"/>
                </a:solidFill>
                <a:latin typeface="+mn-lt"/>
              </a:rPr>
              <a:t>In the past, UNCTAD has recommended </a:t>
            </a:r>
            <a:r>
              <a:rPr lang="en-US" sz="1800" b="1" i="0" u="none" strike="noStrike" baseline="0" dirty="0">
                <a:solidFill>
                  <a:srgbClr val="000000"/>
                </a:solidFill>
                <a:latin typeface="+mn-lt"/>
              </a:rPr>
              <a:t>country-by-country reporting</a:t>
            </a:r>
            <a:r>
              <a:rPr lang="en-US" sz="1800" b="0" i="0" u="none" strike="noStrike" baseline="0" dirty="0">
                <a:solidFill>
                  <a:srgbClr val="000000"/>
                </a:solidFill>
                <a:latin typeface="+mn-lt"/>
              </a:rPr>
              <a:t> to be pursued at the national level, and also through coordination between Governments, as well as the  widespread adoption of </a:t>
            </a:r>
            <a:r>
              <a:rPr lang="en-US" sz="1800" b="1" i="0" u="none" strike="noStrike" baseline="0" dirty="0">
                <a:solidFill>
                  <a:srgbClr val="000000"/>
                </a:solidFill>
                <a:latin typeface="+mn-lt"/>
              </a:rPr>
              <a:t>unitary taxation approaches</a:t>
            </a:r>
            <a:r>
              <a:rPr lang="en-US" sz="1800" b="0" i="0" u="none" strike="noStrike" baseline="0" dirty="0">
                <a:solidFill>
                  <a:srgbClr val="000000"/>
                </a:solidFill>
                <a:latin typeface="+mn-lt"/>
              </a:rPr>
              <a:t>, that is, taxation at the level of a multinational enterprise rather than at the level of individual subsidiaries. </a:t>
            </a:r>
          </a:p>
        </p:txBody>
      </p:sp>
      <p:sp>
        <p:nvSpPr>
          <p:cNvPr id="3" name="Text Placeholder 2">
            <a:extLst>
              <a:ext uri="{FF2B5EF4-FFF2-40B4-BE49-F238E27FC236}">
                <a16:creationId xmlns:a16="http://schemas.microsoft.com/office/drawing/2014/main" id="{18ECFAFE-FBB0-4B29-A6B9-B95A350EE34B}"/>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4CA5CC51-BE55-40D7-9505-5E6D0A0014A1}"/>
              </a:ext>
            </a:extLst>
          </p:cNvPr>
          <p:cNvSpPr>
            <a:spLocks noGrp="1"/>
          </p:cNvSpPr>
          <p:nvPr>
            <p:ph type="title"/>
          </p:nvPr>
        </p:nvSpPr>
        <p:spPr>
          <a:xfrm>
            <a:off x="683941" y="721296"/>
            <a:ext cx="7848872" cy="648072"/>
          </a:xfrm>
        </p:spPr>
        <p:txBody>
          <a:bodyPr/>
          <a:lstStyle/>
          <a:p>
            <a:r>
              <a:rPr lang="en-ZA" dirty="0"/>
              <a:t>UNCTAD - IFFs and development</a:t>
            </a:r>
          </a:p>
        </p:txBody>
      </p:sp>
    </p:spTree>
    <p:extLst>
      <p:ext uri="{BB962C8B-B14F-4D97-AF65-F5344CB8AC3E}">
        <p14:creationId xmlns:p14="http://schemas.microsoft.com/office/powerpoint/2010/main" val="274939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C658E3-7BE0-486A-A48A-950D290448C8}"/>
              </a:ext>
            </a:extLst>
          </p:cNvPr>
          <p:cNvSpPr>
            <a:spLocks noGrp="1"/>
          </p:cNvSpPr>
          <p:nvPr>
            <p:ph idx="1"/>
          </p:nvPr>
        </p:nvSpPr>
        <p:spPr>
          <a:xfrm>
            <a:off x="323528" y="1658664"/>
            <a:ext cx="8496944" cy="5082704"/>
          </a:xfrm>
        </p:spPr>
        <p:txBody>
          <a:bodyPr/>
          <a:lstStyle/>
          <a:p>
            <a:pPr algn="just"/>
            <a:r>
              <a:rPr lang="en-US" sz="1800" b="0" i="0" u="none" strike="noStrike" baseline="0" dirty="0">
                <a:solidFill>
                  <a:srgbClr val="000000"/>
                </a:solidFill>
                <a:latin typeface="+mn-lt"/>
              </a:rPr>
              <a:t>Commitments by Governments to full cooperation in the automatic exchange of tax information and public registers of beneficial ownership are helpful. But this exchange needs to be complete and not asymmetric as in the “leaked-list-process”</a:t>
            </a:r>
          </a:p>
          <a:p>
            <a:pPr algn="just"/>
            <a:r>
              <a:rPr lang="en-US" sz="1800" b="0" i="0" u="none" strike="noStrike" baseline="0" dirty="0">
                <a:solidFill>
                  <a:srgbClr val="000000"/>
                </a:solidFill>
                <a:latin typeface="+mn-lt"/>
              </a:rPr>
              <a:t>The underlying problems of financial secrecy, without which illicit financial flows would be on a much lower scale, are global and systemic. There is a need for a global and inclusive forum that takes on board the interests of all countries, to achieve meaningful progress on this matter. Countries could take a lead in deciding to negotiate and agree on an international convention on financial transparency. </a:t>
            </a:r>
          </a:p>
        </p:txBody>
      </p:sp>
      <p:sp>
        <p:nvSpPr>
          <p:cNvPr id="3" name="Text Placeholder 2">
            <a:extLst>
              <a:ext uri="{FF2B5EF4-FFF2-40B4-BE49-F238E27FC236}">
                <a16:creationId xmlns:a16="http://schemas.microsoft.com/office/drawing/2014/main" id="{18ECFAFE-FBB0-4B29-A6B9-B95A350EE34B}"/>
              </a:ext>
            </a:extLst>
          </p:cNvPr>
          <p:cNvSpPr>
            <a:spLocks noGrp="1"/>
          </p:cNvSpPr>
          <p:nvPr>
            <p:ph type="body" sz="quarter" idx="10"/>
          </p:nvPr>
        </p:nvSpPr>
        <p:spPr/>
        <p:txBody>
          <a:bodyPr/>
          <a:lstStyle/>
          <a:p>
            <a:endParaRPr lang="en-ZA"/>
          </a:p>
        </p:txBody>
      </p:sp>
      <p:sp>
        <p:nvSpPr>
          <p:cNvPr id="4" name="Title 3">
            <a:extLst>
              <a:ext uri="{FF2B5EF4-FFF2-40B4-BE49-F238E27FC236}">
                <a16:creationId xmlns:a16="http://schemas.microsoft.com/office/drawing/2014/main" id="{4CA5CC51-BE55-40D7-9505-5E6D0A0014A1}"/>
              </a:ext>
            </a:extLst>
          </p:cNvPr>
          <p:cNvSpPr>
            <a:spLocks noGrp="1"/>
          </p:cNvSpPr>
          <p:nvPr>
            <p:ph type="title"/>
          </p:nvPr>
        </p:nvSpPr>
        <p:spPr>
          <a:xfrm>
            <a:off x="683568" y="721296"/>
            <a:ext cx="7848872" cy="648072"/>
          </a:xfrm>
        </p:spPr>
        <p:txBody>
          <a:bodyPr/>
          <a:lstStyle/>
          <a:p>
            <a:r>
              <a:rPr lang="en-ZA" dirty="0"/>
              <a:t>UNCTAD - IFFs and development</a:t>
            </a:r>
          </a:p>
        </p:txBody>
      </p:sp>
    </p:spTree>
    <p:extLst>
      <p:ext uri="{BB962C8B-B14F-4D97-AF65-F5344CB8AC3E}">
        <p14:creationId xmlns:p14="http://schemas.microsoft.com/office/powerpoint/2010/main" val="317256274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F27434343AAF44982140E6B9338CDB" ma:contentTypeVersion="13" ma:contentTypeDescription="Create a new document." ma:contentTypeScope="" ma:versionID="aa2715068bc12bf3844dce43a46a7c84">
  <xsd:schema xmlns:xsd="http://www.w3.org/2001/XMLSchema" xmlns:xs="http://www.w3.org/2001/XMLSchema" xmlns:p="http://schemas.microsoft.com/office/2006/metadata/properties" xmlns:ns1="http://schemas.microsoft.com/sharepoint/v3" xmlns:ns2="f281cd59-23f2-4f9d-a1af-83372b4eb256" xmlns:ns3="945a99fa-02a1-4e2d-98f4-ef225d3cc8f3" targetNamespace="http://schemas.microsoft.com/office/2006/metadata/properties" ma:root="true" ma:fieldsID="8ae95d43b3f170c528b15ea2d3263dc6" ns1:_="" ns2:_="" ns3:_="">
    <xsd:import namespace="http://schemas.microsoft.com/sharepoint/v3"/>
    <xsd:import namespace="f281cd59-23f2-4f9d-a1af-83372b4eb256"/>
    <xsd:import namespace="945a99fa-02a1-4e2d-98f4-ef225d3cc8f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PublishingStartDate" minOccurs="0"/>
                <xsd:element ref="ns1:PublishingExpirationDate"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2"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3"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81cd59-23f2-4f9d-a1af-83372b4eb2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5a99fa-02a1-4e2d-98f4-ef225d3cc8f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112B8E-0332-4042-A6D2-84EB8FB9F4A3}"/>
</file>

<file path=customXml/itemProps2.xml><?xml version="1.0" encoding="utf-8"?>
<ds:datastoreItem xmlns:ds="http://schemas.openxmlformats.org/officeDocument/2006/customXml" ds:itemID="{8AB1CEBD-7173-44E4-B578-64F1C0F8921D}"/>
</file>

<file path=customXml/itemProps3.xml><?xml version="1.0" encoding="utf-8"?>
<ds:datastoreItem xmlns:ds="http://schemas.openxmlformats.org/officeDocument/2006/customXml" ds:itemID="{809F149B-CEC6-48F4-A09D-418AA4360F6E}"/>
</file>

<file path=docProps/app.xml><?xml version="1.0" encoding="utf-8"?>
<Properties xmlns="http://schemas.openxmlformats.org/officeDocument/2006/extended-properties" xmlns:vt="http://schemas.openxmlformats.org/officeDocument/2006/docPropsVTypes">
  <Template>UNCTAD_logo_template_2010</Template>
  <TotalTime>11171</TotalTime>
  <Words>1512</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AcuminVariableConcept</vt:lpstr>
      <vt:lpstr>Arial</vt:lpstr>
      <vt:lpstr>Calibri</vt:lpstr>
      <vt:lpstr>Calibri Light</vt:lpstr>
      <vt:lpstr>Eurostile LT Std Bold</vt:lpstr>
      <vt:lpstr>HelveticaNeueLT Std Med</vt:lpstr>
      <vt:lpstr>Times New Roman</vt:lpstr>
      <vt:lpstr>Default Design</vt:lpstr>
      <vt:lpstr>Illicit Financial Flows and Taxation</vt:lpstr>
      <vt:lpstr>Introduction</vt:lpstr>
      <vt:lpstr>Agenda</vt:lpstr>
      <vt:lpstr>Categories of activities that may generate IFFs</vt:lpstr>
      <vt:lpstr>Activities that may generate IFFs</vt:lpstr>
      <vt:lpstr>High-Level Panel - IFFs from Africa</vt:lpstr>
      <vt:lpstr>Net resource transfers, net illicit financial flows from developing countries to developed countries and net ODA flows, 2000-2017(Billions of current USD)</vt:lpstr>
      <vt:lpstr>UNCTAD - IFFs and development</vt:lpstr>
      <vt:lpstr>UNCTAD - IFFs and development</vt:lpstr>
      <vt:lpstr>Cryptocurrencies -  a new avenue for IFFs</vt:lpstr>
      <vt:lpstr>Cryptocurrencies -  a new avenue for IFFs</vt:lpstr>
      <vt:lpstr>Sources</vt:lpstr>
      <vt:lpstr>PowerPoint Presentation</vt:lpstr>
      <vt:lpstr>FACTI panel recommendations (2021)</vt:lpstr>
    </vt:vector>
  </TitlesOfParts>
  <Company>UNCTAD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Penelope Hawkins</dc:creator>
  <cp:lastModifiedBy>Penelope Hawkins</cp:lastModifiedBy>
  <cp:revision>61</cp:revision>
  <dcterms:created xsi:type="dcterms:W3CDTF">2018-08-30T09:53:07Z</dcterms:created>
  <dcterms:modified xsi:type="dcterms:W3CDTF">2021-10-25T14:31:54Z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0x01010017F27434343AAF44982140E6B9338CDB</vt:lpwstr>
  </property>
</Properties>
</file>