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58" r:id="rId5"/>
    <p:sldId id="276" r:id="rId6"/>
    <p:sldId id="259" r:id="rId7"/>
    <p:sldId id="272" r:id="rId8"/>
    <p:sldId id="275" r:id="rId9"/>
    <p:sldId id="273" r:id="rId10"/>
    <p:sldId id="264" r:id="rId11"/>
    <p:sldId id="274" r:id="rId12"/>
    <p:sldId id="266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3CC6-C926-4C88-B42A-B4068455E78A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A630-66AF-4639-B720-6773198D9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36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3CC6-C926-4C88-B42A-B4068455E78A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A630-66AF-4639-B720-6773198D9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08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3CC6-C926-4C88-B42A-B4068455E78A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A630-66AF-4639-B720-6773198D9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4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3CC6-C926-4C88-B42A-B4068455E78A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A630-66AF-4639-B720-6773198D9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3CC6-C926-4C88-B42A-B4068455E78A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A630-66AF-4639-B720-6773198D9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41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3CC6-C926-4C88-B42A-B4068455E78A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A630-66AF-4639-B720-6773198D9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14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3CC6-C926-4C88-B42A-B4068455E78A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A630-66AF-4639-B720-6773198D9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3CC6-C926-4C88-B42A-B4068455E78A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A630-66AF-4639-B720-6773198D9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5332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3CC6-C926-4C88-B42A-B4068455E78A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A630-66AF-4639-B720-6773198D9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34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3CC6-C926-4C88-B42A-B4068455E78A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A630-66AF-4639-B720-6773198D9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14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3CC6-C926-4C88-B42A-B4068455E78A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A630-66AF-4639-B720-6773198D9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83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B3CC6-C926-4C88-B42A-B4068455E78A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DA630-66AF-4639-B720-6773198D9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42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FINANCEMENT DE LA SANTE PAR LA FISCALITE: CAS DE LA FISCALITE DU TABAC</a:t>
            </a:r>
            <a:br>
              <a:rPr lang="fr-F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PACIFF2021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Godefroid MBOYO &amp; Patrick FUNDI</a:t>
            </a:r>
            <a:r>
              <a:rPr lang="fr-F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dirty="0"/>
          </a:p>
        </p:txBody>
      </p:sp>
      <p:pic>
        <p:nvPicPr>
          <p:cNvPr id="3" name="Espace réservé du contenu 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64202"/>
            <a:ext cx="1944216" cy="1048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0478"/>
            <a:ext cx="2016224" cy="955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Imag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91331"/>
            <a:ext cx="144016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_x0000_t7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90476"/>
            <a:ext cx="1257919" cy="1122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85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pPr algn="l"/>
            <a:r>
              <a:rPr lang="fr-FR" dirty="0" smtClean="0"/>
              <a:t>j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597927"/>
              </p:ext>
            </p:extLst>
          </p:nvPr>
        </p:nvGraphicFramePr>
        <p:xfrm>
          <a:off x="611561" y="980727"/>
          <a:ext cx="8064895" cy="5489773"/>
        </p:xfrm>
        <a:graphic>
          <a:graphicData uri="http://schemas.openxmlformats.org/drawingml/2006/table">
            <a:tbl>
              <a:tblPr/>
              <a:tblGrid>
                <a:gridCol w="3365543"/>
                <a:gridCol w="1519923"/>
                <a:gridCol w="1721544"/>
                <a:gridCol w="1457885"/>
              </a:tblGrid>
              <a:tr h="298730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Exercice de modélisation</a:t>
                      </a:r>
                    </a:p>
                  </a:txBody>
                  <a:tcPr marL="8941" marR="8941" marT="8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441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3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Entrées : Scénario de base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1" marR="8941" marT="89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3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Prix de détail ($ par paquet)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941" marR="8941" marT="89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3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Taxe d'accise (spécifique) ($ par paquet)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8941" marR="8941" marT="89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4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Consommation totale (millions de paquets)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941" marR="8941" marT="89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Taxe spécifique</a:t>
                      </a:r>
                    </a:p>
                  </a:txBody>
                  <a:tcPr marL="8941" marR="8941" marT="8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3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Élasticité de la demande par rapport au prix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-0,6</a:t>
                      </a:r>
                    </a:p>
                  </a:txBody>
                  <a:tcPr marL="8941" marR="8941" marT="89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44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1" marR="8941" marT="89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3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Changements de politique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1" marR="8941" marT="89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3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Pourcentage d'augmentation de la taxe d'accise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8941" marR="8941" marT="89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37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Pourcentage d'augmentation du prix NOT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41" marR="8941" marT="89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378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1" marR="8941" marT="89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Outputs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1" marR="8941" marT="89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1" marR="8941" marT="894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1" marR="8941" marT="894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5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Analyse des prix 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Scénario de base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Après la modification de l'impôt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Variation en pourcentage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Prix hors taxes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0,50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0,50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33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Droits d'accises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0,50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3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Prix de détail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5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Consommation et recettes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Scénario de base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Après la modification de l'impôt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Variation en pourcentage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Consommation (millions de paquets)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-30,0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675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Recettes de la taxe d'accise (millions de dollars)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40,0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3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Revenus de l'industrie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-30,0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133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des dépenses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</a:p>
                  </a:txBody>
                  <a:tcPr marL="8941" marR="8941" marT="89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99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Commerce illicite et perte de revenus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La problématique d’élimination du commerce illicite des produits du tabac est une intervention capitale pour réduire sensiblement la consommation des produits du tabac vendus à moindre cout puisqu’ils échappent à la fiscalité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Ex. Certains conteneurs en transit pour les pays voisins n’arrivent jamais à destination.</a:t>
            </a:r>
          </a:p>
          <a:p>
            <a:pPr algn="just">
              <a:buFont typeface="Wingdings" pitchFamily="2" charset="2"/>
              <a:buChar char="v"/>
            </a:pPr>
            <a:r>
              <a:rPr lang="fr-FR" dirty="0" smtClean="0"/>
              <a:t>Il s’observe malheureusement en RDC que, </a:t>
            </a:r>
            <a:r>
              <a:rPr lang="fr-FR" dirty="0"/>
              <a:t>40% des entreprises importatrices ne sont pas connues au ministère de la santé/PNLCT.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23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fr-FR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925054"/>
              </p:ext>
            </p:extLst>
          </p:nvPr>
        </p:nvGraphicFramePr>
        <p:xfrm>
          <a:off x="1115616" y="1124744"/>
          <a:ext cx="6840759" cy="4874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820"/>
                <a:gridCol w="3104778"/>
                <a:gridCol w="3392161"/>
              </a:tblGrid>
              <a:tr h="37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N°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Entreprises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Enregistrement au ministère de la santé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ORIS CONGO SPRL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OUI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SIGMA DUTY FREE SPRL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NON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03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EAJ INTERNATIONAL DRC SPRL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OUI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04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MONDE DRANI PATRICK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NON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ANIBALIA BASSINI CHRISTINE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NON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06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CONGO TOBACCO COMPANY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OUI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07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ISHAKA SARL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OUI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08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BRITISH AMERICAN TOBACCO IMPORT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OUI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09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KAMOTO COPPER COMPANY S.A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NON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10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SHENIMED  SPRL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OUI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97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1017587"/>
            <a:ext cx="7559675" cy="482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1700808"/>
            <a:ext cx="3281276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486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PLAN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112568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fr-FR" sz="5100" dirty="0">
                <a:latin typeface="Times New Roman" pitchFamily="18" charset="0"/>
                <a:cs typeface="Times New Roman" pitchFamily="18" charset="0"/>
              </a:rPr>
              <a:t>Montant total alloué dans le budget </a:t>
            </a:r>
            <a:r>
              <a:rPr lang="fr-FR" sz="5100" dirty="0" smtClean="0">
                <a:latin typeface="Times New Roman" pitchFamily="18" charset="0"/>
                <a:cs typeface="Times New Roman" pitchFamily="18" charset="0"/>
              </a:rPr>
              <a:t>2020 en RDC,</a:t>
            </a:r>
            <a:endParaRPr lang="fr-FR" sz="5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fr-FR" sz="5100" dirty="0">
                <a:latin typeface="Times New Roman" pitchFamily="18" charset="0"/>
                <a:cs typeface="Times New Roman" pitchFamily="18" charset="0"/>
              </a:rPr>
              <a:t>Ratio de l’allocation sur le budget </a:t>
            </a:r>
            <a:r>
              <a:rPr lang="fr-FR" sz="5100" dirty="0" smtClean="0">
                <a:latin typeface="Times New Roman" pitchFamily="18" charset="0"/>
                <a:cs typeface="Times New Roman" pitchFamily="18" charset="0"/>
              </a:rPr>
              <a:t>total</a:t>
            </a:r>
          </a:p>
          <a:p>
            <a:pPr algn="just">
              <a:buFont typeface="Wingdings" pitchFamily="2" charset="2"/>
              <a:buChar char="v"/>
            </a:pPr>
            <a:r>
              <a:rPr lang="fr-FR" sz="5100" dirty="0">
                <a:latin typeface="Times New Roman" pitchFamily="18" charset="0"/>
                <a:cs typeface="Times New Roman" pitchFamily="18" charset="0"/>
              </a:rPr>
              <a:t>Déficit de financement pour les soins de santé (ce que le ministère de la santé a demandé par rapport à ce qu’il a reçu dans le budget final</a:t>
            </a:r>
            <a:r>
              <a:rPr lang="fr-FR" sz="5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Font typeface="Wingdings" pitchFamily="2" charset="2"/>
              <a:buChar char="v"/>
            </a:pPr>
            <a:r>
              <a:rPr lang="fr-FR" sz="5100" dirty="0" smtClean="0">
                <a:latin typeface="Times New Roman" pitchFamily="18" charset="0"/>
                <a:cs typeface="Times New Roman" pitchFamily="18" charset="0"/>
              </a:rPr>
              <a:t>Taille </a:t>
            </a:r>
            <a:r>
              <a:rPr lang="fr-FR" sz="5100" dirty="0">
                <a:latin typeface="Times New Roman" pitchFamily="18" charset="0"/>
                <a:cs typeface="Times New Roman" pitchFamily="18" charset="0"/>
              </a:rPr>
              <a:t>du marché du tabac en RDC( prévalence, cigarettes vendus et les revenus reçus par </a:t>
            </a:r>
            <a:r>
              <a:rPr lang="fr-FR" sz="5100" dirty="0" smtClean="0">
                <a:latin typeface="Times New Roman" pitchFamily="18" charset="0"/>
                <a:cs typeface="Times New Roman" pitchFamily="18" charset="0"/>
              </a:rPr>
              <a:t>l’industrie)</a:t>
            </a:r>
          </a:p>
          <a:p>
            <a:pPr marL="0" indent="0" algn="just"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>
                <a:latin typeface="Times New Roman" pitchFamily="18" charset="0"/>
                <a:cs typeface="Times New Roman" pitchFamily="18" charset="0"/>
              </a:rPr>
            </a:b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b="1" dirty="0">
                <a:latin typeface="Times New Roman" pitchFamily="18" charset="0"/>
                <a:cs typeface="Times New Roman" pitchFamily="18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251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PLAN SUITE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Montant total d’impôt que l’industrie a-t-elle payé </a:t>
            </a:r>
          </a:p>
          <a:p>
            <a:pPr algn="just">
              <a:buFont typeface="Wingdings" pitchFamily="2" charset="2"/>
              <a:buChar char="v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Recettes potentielles que l’Etat gagnerait s’il y a un changement de la structure fiscale</a:t>
            </a:r>
          </a:p>
          <a:p>
            <a:pPr algn="just">
              <a:buFont typeface="Wingdings" pitchFamily="2" charset="2"/>
              <a:buChar char="v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Commerce illicite et perte de revenus</a:t>
            </a:r>
          </a:p>
        </p:txBody>
      </p:sp>
    </p:spTree>
    <p:extLst>
      <p:ext uri="{BB962C8B-B14F-4D97-AF65-F5344CB8AC3E}">
        <p14:creationId xmlns:p14="http://schemas.microsoft.com/office/powerpoint/2010/main" val="3592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FINANCEMENT DE LA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SANTE EN RDC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Allocation totale à la santé dans le budget de l’Etat pour l’année 2020 était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 en USD: </a:t>
            </a:r>
          </a:p>
          <a:p>
            <a:pPr algn="just">
              <a:buFontTx/>
              <a:buChar char="-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Prévision: </a:t>
            </a:r>
            <a:r>
              <a:rPr lang="fr-FR" b="1" dirty="0" smtClean="0"/>
              <a:t>15.878.178,7</a:t>
            </a:r>
          </a:p>
          <a:p>
            <a:pPr algn="just">
              <a:buFontTx/>
              <a:buChar char="-"/>
            </a:pPr>
            <a:r>
              <a:rPr lang="fr-FR" dirty="0" smtClean="0">
                <a:solidFill>
                  <a:srgbClr val="000000"/>
                </a:solidFill>
              </a:rPr>
              <a:t>Voté: </a:t>
            </a:r>
            <a:r>
              <a:rPr lang="fr-FR" b="1" dirty="0" smtClean="0"/>
              <a:t>31.756.357,4</a:t>
            </a:r>
            <a:endParaRPr lang="fr-FR" b="1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Exécution: </a:t>
            </a:r>
            <a:r>
              <a:rPr lang="fr-FR" b="1" dirty="0" smtClean="0"/>
              <a:t>8.467.393,558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ratio de l’allocation sur le budget total était de 9.49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% pour une population de 89.50 Millions d’hab.</a:t>
            </a:r>
          </a:p>
          <a:p>
            <a:pPr marL="0" lvl="0" indent="0" algn="just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couverture par hab. est de 0,094 USD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28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Déficit de financement pour le secteur de la santé en RDC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3945"/>
              </p:ext>
            </p:extLst>
          </p:nvPr>
        </p:nvGraphicFramePr>
        <p:xfrm>
          <a:off x="323528" y="1916832"/>
          <a:ext cx="8496946" cy="2592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1080120"/>
                <a:gridCol w="1080120"/>
                <a:gridCol w="1080120"/>
                <a:gridCol w="1296144"/>
                <a:gridCol w="1224136"/>
                <a:gridCol w="1008112"/>
                <a:gridCol w="720082"/>
              </a:tblGrid>
              <a:tr h="92597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fr-FR" sz="1600" b="1" u="none" strike="noStrike" dirty="0">
                          <a:effectLst/>
                        </a:rPr>
                        <a:t>Budget de santé 2020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11985"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TX: 1$=1988CDF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173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Prévision CDF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Prévision USD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Voté CDF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Voté USD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Exécution CDF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Exécution USD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Taux d'exéc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Déficit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526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31565819262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15878178,7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63131638523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31756357,4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16833178393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8467393,558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>
                          <a:effectLst/>
                        </a:rPr>
                        <a:t>53,30%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u="none" strike="noStrike" dirty="0">
                          <a:effectLst/>
                        </a:rPr>
                        <a:t>46,70%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67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Taille du marché du tabac en RDC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Données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 prévalence : en 2019, la prévalence était de 33% selon l’étude menée par ILDI sur les aspects fiscaux dans la lutte anti-tabac en RDC. Actuellement, elle est de 35% selon les estimations de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l’INS(Institut National des Statistiques)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Nombre des cigarettes consommées en 2020 était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4.830.280,2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Tiges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selon des données officielles. Ce chiffre représente le 1/10 de la consommation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réelle sur le marché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fr-FR" dirty="0"/>
          </a:p>
          <a:p>
            <a:pPr marL="0" indent="0" algn="just">
              <a:buNone/>
            </a:pPr>
            <a:endParaRPr lang="fr-FR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44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Revenus reçus par l’industrie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 total de revenus reçus par l’industrie est négatif soit –15.5 Millions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fr-FR" dirty="0" smtClean="0"/>
              <a:t>    </a:t>
            </a:r>
            <a:r>
              <a:rPr lang="fr-FR" b="1" dirty="0" smtClean="0"/>
              <a:t>A titre illustratif</a:t>
            </a:r>
          </a:p>
          <a:p>
            <a:pPr marL="0" lvl="0" indent="0">
              <a:buNone/>
            </a:pPr>
            <a:endParaRPr lang="fr-FR" dirty="0"/>
          </a:p>
          <a:p>
            <a:pPr marL="0" lvl="0" indent="0">
              <a:buNone/>
            </a:pPr>
            <a:endParaRPr lang="fr-FR" dirty="0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705483"/>
              </p:ext>
            </p:extLst>
          </p:nvPr>
        </p:nvGraphicFramePr>
        <p:xfrm>
          <a:off x="755577" y="2924945"/>
          <a:ext cx="7488832" cy="3240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0780"/>
                <a:gridCol w="995672"/>
                <a:gridCol w="546146"/>
                <a:gridCol w="751031"/>
                <a:gridCol w="1084467"/>
                <a:gridCol w="1027879"/>
                <a:gridCol w="734199"/>
                <a:gridCol w="807619"/>
                <a:gridCol w="881039"/>
              </a:tblGrid>
              <a:tr h="590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Année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CA/ CDF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Taux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CA/USD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Benefice declaré CDF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IBP CDF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IBP USD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Perte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Observation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9077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2014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8 923 287 411</a:t>
                      </a:r>
                      <a:endParaRPr lang="fr-F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924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9 661 319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530 612 367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185 714 328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201 074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8646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2015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14370668141</a:t>
                      </a:r>
                      <a:endParaRPr lang="fr-F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949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15138740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2029451481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710308018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748272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9077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2016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17614557700</a:t>
                      </a:r>
                      <a:endParaRPr lang="fr-F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1399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12592318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4531427774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1585999721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1133802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-273920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9077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2017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77211320180</a:t>
                      </a:r>
                      <a:endParaRPr lang="fr-F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1618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47722343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10573247358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3700636575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2287269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9077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2018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120 997 581 757</a:t>
                      </a:r>
                      <a:endParaRPr lang="fr-F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1640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73779913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448572192</a:t>
                      </a:r>
                      <a:endParaRPr lang="fr-F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1480254630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902605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4485572192</a:t>
                      </a:r>
                      <a:endParaRPr lang="fr-FR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38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Evolution </a:t>
            </a:r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des droits et taxes perçus par le trésor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Evolution des droits et taxes perçus par le trésor</a:t>
            </a:r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547883"/>
              </p:ext>
            </p:extLst>
          </p:nvPr>
        </p:nvGraphicFramePr>
        <p:xfrm>
          <a:off x="827584" y="2636912"/>
          <a:ext cx="7272808" cy="2571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7943"/>
                <a:gridCol w="2860333"/>
                <a:gridCol w="2424532"/>
              </a:tblGrid>
              <a:tr h="438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Années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fr-FR" sz="2000" b="1" dirty="0">
                          <a:effectLst/>
                        </a:rPr>
                        <a:t>Droits et  taxes perçus</a:t>
                      </a:r>
                      <a:endParaRPr lang="fr-F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</a:rPr>
                        <a:t>Variation en %</a:t>
                      </a:r>
                      <a:endParaRPr lang="fr-F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0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2019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57136620740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 </a:t>
                      </a:r>
                      <a:endParaRPr lang="fr-F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0</a:t>
                      </a:r>
                      <a:endParaRPr lang="fr-F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0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2020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71408750899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 </a:t>
                      </a:r>
                      <a:endParaRPr lang="fr-F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125%</a:t>
                      </a:r>
                      <a:endParaRPr lang="fr-F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0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2021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44847690943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 </a:t>
                      </a:r>
                      <a:endParaRPr lang="fr-F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63%</a:t>
                      </a:r>
                      <a:endParaRPr lang="fr-F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82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Recettes potentielles de l’Etat en cas de changement de la structure fiscale</a:t>
            </a:r>
            <a:endParaRPr lang="fr-FR" sz="36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254640"/>
              </p:ext>
            </p:extLst>
          </p:nvPr>
        </p:nvGraphicFramePr>
        <p:xfrm>
          <a:off x="539552" y="1600200"/>
          <a:ext cx="7992887" cy="4806922"/>
        </p:xfrm>
        <a:graphic>
          <a:graphicData uri="http://schemas.openxmlformats.org/drawingml/2006/table">
            <a:tbl>
              <a:tblPr/>
              <a:tblGrid>
                <a:gridCol w="3367181"/>
                <a:gridCol w="1425217"/>
                <a:gridCol w="1533568"/>
                <a:gridCol w="1666921"/>
              </a:tblGrid>
              <a:tr h="19809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Entrées : Scénario de base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01" marR="7501" marT="75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01" marR="7501" marT="75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9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Prix de détail ($ par paquet)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01" marR="7501" marT="75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01" marR="7501" marT="75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Excise tax (ad valorem) (Percentage of net-of-tax price)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68,79</a:t>
                      </a:r>
                    </a:p>
                  </a:txBody>
                  <a:tcPr marL="7501" marR="7501" marT="75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 valorem tax</a:t>
                      </a:r>
                    </a:p>
                  </a:txBody>
                  <a:tcPr marL="7501" marR="7501" marT="75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9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Consommation totale (millions de paquets)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501" marR="7501" marT="75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01" marR="7501" marT="75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9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Élasticité de la demande par rapport au prix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-0,6</a:t>
                      </a:r>
                    </a:p>
                  </a:txBody>
                  <a:tcPr marL="7501" marR="7501" marT="75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01" marR="7501" marT="75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9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01" marR="7501" marT="75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01" marR="7501" marT="75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9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Changements de politique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01" marR="7501" marT="75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01" marR="7501" marT="75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9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Pourcentage d'augmentation de la taxe d'accise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501" marR="7501" marT="75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01" marR="7501" marT="75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9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Pourcentage d'augmentation du prix NOT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01" marR="7501" marT="75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01" marR="7501" marT="75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9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01" marR="7501" marT="75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01" marR="7501" marT="75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01" marR="7501" marT="75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01" marR="7501" marT="75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1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Outputs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01" marR="7501" marT="75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01" marR="7501" marT="75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01" marR="7501" marT="75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9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Analyse des prix 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Scénario de base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Après la modification de l'impôt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Variation en pourcentage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55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Prix hors taxes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0,59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0,59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55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Droits d'accises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0,41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0,82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55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Prix de détail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1,41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40,8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90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Consommation et recettes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Base scenario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Après la modification de l'impôt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Percentage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change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55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Consommation (millions de paquets)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-24,5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55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Recettes de la taxe d'accise (millions de dollars)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51,1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55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Revenus de l'industrie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-24,5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53557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des dépenses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</a:t>
                      </a:r>
                    </a:p>
                  </a:txBody>
                  <a:tcPr marL="7501" marR="7501" marT="75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34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766</Words>
  <Application>Microsoft Office PowerPoint</Application>
  <PresentationFormat>Affichage à l'écran (4:3)</PresentationFormat>
  <Paragraphs>273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  FINANCEMENT DE LA SANTE PAR LA FISCALITE: CAS DE LA FISCALITE DU TABAC PACIFF2021  Godefroid MBOYO &amp; Patrick FUNDI </vt:lpstr>
      <vt:lpstr>PLAN</vt:lpstr>
      <vt:lpstr>PLAN SUITE</vt:lpstr>
      <vt:lpstr>FINANCEMENT DE LA SANTE EN RDC</vt:lpstr>
      <vt:lpstr>Déficit de financement pour le secteur de la santé en RDC</vt:lpstr>
      <vt:lpstr>Taille du marché du tabac en RDC</vt:lpstr>
      <vt:lpstr>Revenus reçus par l’industrie</vt:lpstr>
      <vt:lpstr> Evolution des droits et taxes perçus par le trésor </vt:lpstr>
      <vt:lpstr>Recettes potentielles de l’Etat en cas de changement de la structure fiscale</vt:lpstr>
      <vt:lpstr>j</vt:lpstr>
      <vt:lpstr>Commerce illicite et perte de revenus</vt:lpstr>
      <vt:lpstr>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Plaidoyer sur la fiscalité du tabac en Afrique Mise à jour mensuelle: Mai-Juin 2021  Godefroid MBOYO Project Manager</dc:title>
  <dc:creator>Utilisateur Windows</dc:creator>
  <cp:lastModifiedBy>Utilisateur Windows</cp:lastModifiedBy>
  <cp:revision>78</cp:revision>
  <dcterms:created xsi:type="dcterms:W3CDTF">2021-06-24T07:16:33Z</dcterms:created>
  <dcterms:modified xsi:type="dcterms:W3CDTF">2021-10-28T10:48:32Z</dcterms:modified>
</cp:coreProperties>
</file>