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E19"/>
    <a:srgbClr val="F6F3F6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4F42-5C56-DC1E-ED81-9928E6884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60844-864F-6E1D-85C2-4A15858F0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F796-80F9-640B-E45D-7FBD6E9D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5964-A5A2-4173-9FA5-6DBC9BAD1AD0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5D444-F5B1-1E34-90D9-495745F5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FBCC9-A415-CCD6-7D88-623E32AA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4DF-DBC5-4731-937F-20D60BD8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E31D-5827-956D-F559-6429AF62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07BD7-D674-5CFC-D506-E83C3F79F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0AE9F-BCBF-D45E-FB45-CDA8C50D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5964-A5A2-4173-9FA5-6DBC9BAD1AD0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3179F-CE18-E8A3-7CA7-9F39320C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972E6-7F8D-88C1-3D2A-EBBBA4FCF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4DF-DBC5-4731-937F-20D60BD8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ABD521-10B7-8158-9FCB-93C99BD98E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7BE6B-5D96-F78D-6E7B-860B8C128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329AC-43F2-396F-4712-A40D2655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5964-A5A2-4173-9FA5-6DBC9BAD1AD0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F6673-91B6-BAD1-66E4-4BAF74AB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B790A-E28B-9198-BF64-BE353766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4DF-DBC5-4731-937F-20D60BD8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0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22E9-56F9-3FB1-F1EC-A32538C1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2A2B-16AE-7CE9-2C2E-70E1F3C4C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A54DF-F7F4-24AB-CAE1-FFCD93BB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5964-A5A2-4173-9FA5-6DBC9BAD1AD0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0D136-ECA2-77B5-BA29-59D3E2DE1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68DB9-89FA-E336-7755-0B0B1334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4DF-DBC5-4731-937F-20D60BD8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6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04758-5F51-EDD1-8327-CBECAEE9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E83FD-13F7-69BB-3B60-7D99C10BF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30FAA-E2B5-23E8-5C32-0DE7765B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5964-A5A2-4173-9FA5-6DBC9BAD1AD0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E3228-E5ED-D3BA-C490-272C2268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8783-14AC-278B-70EB-8F84EB48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4DF-DBC5-4731-937F-20D60BD8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CA87F-FFBA-392B-0BC8-7853C119A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3A0E0-EF36-11A2-BC98-A4046E7E8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02A83-8BB0-4FF3-809C-8D4D5394E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B350F-687A-C331-761E-B6C74E57A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5964-A5A2-4173-9FA5-6DBC9BAD1AD0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0E275-2125-B5BE-2E24-E1D26FF7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089F2-386D-37CD-87E5-4A642CB2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4DF-DBC5-4731-937F-20D60BD8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D1820-5DE3-44C6-4B04-F338A105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903D4-2B8D-4CCA-AE16-63154FA13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3BBE3-55AC-7910-7843-94767183E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35518-D40E-7990-AADD-3D3FCFDA2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D77BF-004E-50A5-310D-C7DEE4579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A0EF9-BA4D-C052-E3B2-47AB1BFE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5964-A5A2-4173-9FA5-6DBC9BAD1AD0}" type="datetimeFigureOut">
              <a:rPr lang="en-US" smtClean="0"/>
              <a:t>9/20/22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B3DC0-8472-CC50-7726-C0CB42A4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4EF99-4AC4-ACEF-ED18-CFD16120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4DF-DBC5-4731-937F-20D60BD8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3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4A384-AA77-C45F-F3FE-985CFF2B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4F253-2629-A8AB-AD5B-07C1B3D1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5964-A5A2-4173-9FA5-6DBC9BAD1AD0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B2ED1-D639-2053-9D17-BE61F4E91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55F0B-38D9-DD75-4678-925DF1BB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4DF-DBC5-4731-937F-20D60BD8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5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F23DB-39DA-0C84-AEEF-DB0C5B30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5964-A5A2-4173-9FA5-6DBC9BAD1AD0}" type="datetimeFigureOut">
              <a:rPr lang="en-US" smtClean="0"/>
              <a:t>9/20/22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5EE42-9A66-B755-4E64-92D98F0C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D6CE6-056C-E460-1C80-45D1E168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4DF-DBC5-4731-937F-20D60BD8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2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DEA95-B7AD-D485-A750-389C7D14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2911-2E74-0384-172A-FD57CD872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84C6B-4725-126F-F62D-D408143C2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FB000-8F96-58CF-C9CE-360E7376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5964-A5A2-4173-9FA5-6DBC9BAD1AD0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6DE9B-8FB6-15BD-5679-BAFC41E7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3D4B2-8257-85E2-5D61-6A242E07B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4DF-DBC5-4731-937F-20D60BD8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9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5A8B2-102B-9BFA-AFD1-54691015B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611CE5-1145-EBA0-A87E-781906626E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22F5C-069A-2357-6B36-95F96C3BB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1C628-BBDB-D8DF-A4C7-2DC8CBF6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5964-A5A2-4173-9FA5-6DBC9BAD1AD0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0EF9F-98F8-0C8F-7020-69DAF3F0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2F551-337D-1B87-8B09-0250BA79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4DF-DBC5-4731-937F-20D60BD8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3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3F4C66-DB39-ED39-0E25-ECC56C51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AB101-ABCF-763F-03AC-DB80C1C5D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F190B-3142-C382-F32A-F7225AF33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45964-A5A2-4173-9FA5-6DBC9BAD1AD0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98A3E-48AB-C90C-9CF5-71B62FC97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6C2A3-D69F-B233-0E19-277DEDD13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8D4DF-DBC5-4731-937F-20D60BD8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662ECE-4DFD-649D-9C64-C5B277222DB0}"/>
              </a:ext>
            </a:extLst>
          </p:cNvPr>
          <p:cNvSpPr txBox="1">
            <a:spLocks/>
          </p:cNvSpPr>
          <p:nvPr/>
        </p:nvSpPr>
        <p:spPr>
          <a:xfrm>
            <a:off x="1600200" y="4269282"/>
            <a:ext cx="8991600" cy="1264762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rgbClr val="404040"/>
                </a:solidFill>
                <a:latin typeface="Gotham Book" panose="02000604040000020004" pitchFamily="50" charset="0"/>
              </a:rPr>
              <a:t>APNIFFT &amp; PAC 2022 SPEAKER GUIDELINES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1A522-7794-F505-ADB8-82C4AE18C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3351"/>
            <a:ext cx="5784573" cy="3144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3F9D41-C128-F303-128C-E7AEADFAF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7" y="443351"/>
            <a:ext cx="5019260" cy="29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DE07B7-EE18-9042-791D-D1E5F3A1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563"/>
            <a:ext cx="6181025" cy="71543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Gotham Book" panose="02000604040000020004" pitchFamily="50" charset="0"/>
              </a:rPr>
              <a:t>The Hybrid Meeting Format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A4283E-0023-4EE4-B926-16A0B82A9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31" y="721360"/>
            <a:ext cx="6267765" cy="598424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Gotham Book" panose="02000604040000020004" pitchFamily="50" charset="0"/>
              </a:rPr>
              <a:t>The APNIFFT &amp; PAC conferences will be run as  hybrid events where we will combine the “live in-person” proceedings with “virtual online” participants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Gotham Book" panose="02000604040000020004" pitchFamily="50" charset="0"/>
              </a:rPr>
              <a:t>Both components will have 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Gotham Book" panose="02000604040000020004" pitchFamily="50" charset="0"/>
              </a:rPr>
              <a:t>Speakers</a:t>
            </a:r>
          </a:p>
          <a:p>
            <a:pPr lvl="1">
              <a:lnSpc>
                <a:spcPct val="150000"/>
              </a:lnSpc>
            </a:pPr>
            <a:r>
              <a:rPr lang="en-US" sz="1600" b="0" i="0" dirty="0">
                <a:effectLst/>
                <a:latin typeface="Gotham Book" panose="02000604040000020004" pitchFamily="50" charset="0"/>
              </a:rPr>
              <a:t>Moderators</a:t>
            </a:r>
          </a:p>
          <a:p>
            <a:pPr lvl="1">
              <a:lnSpc>
                <a:spcPct val="150000"/>
              </a:lnSpc>
            </a:pPr>
            <a:r>
              <a:rPr lang="en-US" sz="1600" b="0" i="0" dirty="0">
                <a:effectLst/>
                <a:latin typeface="Gotham Book" panose="02000604040000020004" pitchFamily="50" charset="0"/>
              </a:rPr>
              <a:t>Panelists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Gotham Book" panose="02000604040000020004" pitchFamily="50" charset="0"/>
              </a:rPr>
              <a:t>Attendees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Gotham Book" panose="02000604040000020004" pitchFamily="50" charset="0"/>
              </a:rPr>
              <a:t>The technical team will merge the live &amp; the virtual using a series of interfaces and the Zoom platform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Gotham Book" panose="02000604040000020004" pitchFamily="50" charset="0"/>
              </a:rPr>
              <a:t>To ensure seamless transition of presentations &amp; videos they will be played from a central content machine on site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Gotham Book" panose="02000604040000020004" pitchFamily="50" charset="0"/>
              </a:rPr>
              <a:t>All sessions will be live-streamed for online participants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Gotham Book" panose="02000604040000020004" pitchFamily="50" charset="0"/>
              </a:rPr>
              <a:t>A recording of the sessions will also be done</a:t>
            </a:r>
          </a:p>
          <a:p>
            <a:pPr marL="0" indent="0">
              <a:buNone/>
            </a:pPr>
            <a:endParaRPr lang="en-US" sz="1400" dirty="0">
              <a:latin typeface="Gotham Book" panose="02000604040000020004" pitchFamily="50" charset="0"/>
            </a:endParaRPr>
          </a:p>
          <a:p>
            <a:endParaRPr lang="en-US" sz="1400" dirty="0">
              <a:latin typeface="Gotham Book" panose="02000604040000020004" pitchFamily="50" charset="0"/>
            </a:endParaRPr>
          </a:p>
          <a:p>
            <a:pPr lvl="1">
              <a:buFont typeface="+mj-lt"/>
              <a:buAutoNum type="arabicPeriod"/>
            </a:pPr>
            <a:endParaRPr lang="en-US" sz="1400" dirty="0">
              <a:latin typeface="Gotham Book" panose="02000604040000020004" pitchFamily="50" charset="0"/>
            </a:endParaRPr>
          </a:p>
          <a:p>
            <a:pPr>
              <a:buFont typeface="+mj-lt"/>
              <a:buAutoNum type="arabicPeriod"/>
            </a:pPr>
            <a:endParaRPr lang="en-US" sz="1400" b="0" i="0" dirty="0">
              <a:effectLst/>
              <a:latin typeface="Gotham Book" panose="02000604040000020004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575A14-7648-A244-3027-DD8A88F20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64" r="9404" b="-1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48" name="Arc 4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FF5817-0527-2102-8F44-40812850C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57" r="-2" b="11689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9DDBAD-0262-5F77-DC6C-379451BCA2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" r="171" b="4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449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E877A-1F8E-D0DA-126E-FCEBB172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121566"/>
            <a:ext cx="9578816" cy="100201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otham Book" panose="02000604040000020004" pitchFamily="50" charset="0"/>
              </a:rPr>
              <a:t>PowerPoint Slide Presentations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87743A6-69C2-5593-BF1E-7AE3C5DF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5226" y="2879846"/>
            <a:ext cx="4777381" cy="318890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0DD79-9A48-C950-E4A3-98F380F0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3" y="1129175"/>
            <a:ext cx="10959488" cy="1614025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1600" dirty="0">
                <a:latin typeface="Gotham Book" panose="02000604040000020004" pitchFamily="50" charset="0"/>
              </a:rPr>
              <a:t>Avoid complicated visuals and text that require extensive reading by audience members</a:t>
            </a:r>
          </a:p>
          <a:p>
            <a:pPr>
              <a:lnSpc>
                <a:spcPct val="160000"/>
              </a:lnSpc>
            </a:pPr>
            <a:r>
              <a:rPr lang="en-US" sz="1600" dirty="0">
                <a:latin typeface="Gotham Book" panose="02000604040000020004" pitchFamily="50" charset="0"/>
              </a:rPr>
              <a:t>Make visuals attractive and easy to understand </a:t>
            </a:r>
          </a:p>
          <a:p>
            <a:pPr>
              <a:lnSpc>
                <a:spcPct val="160000"/>
              </a:lnSpc>
            </a:pPr>
            <a:r>
              <a:rPr lang="en-US" sz="1600" b="1" dirty="0">
                <a:latin typeface="Gotham Book" panose="02000604040000020004" pitchFamily="50" charset="0"/>
              </a:rPr>
              <a:t>Do NOT </a:t>
            </a:r>
            <a:r>
              <a:rPr lang="en-US" sz="1600" dirty="0">
                <a:latin typeface="Gotham Book" panose="02000604040000020004" pitchFamily="50" charset="0"/>
              </a:rPr>
              <a:t>embed videos (if any) in the PowerPoint slide presentations, send them as separate files.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FB5D57-89E8-0009-F50E-8576B0DAA9B9}"/>
              </a:ext>
            </a:extLst>
          </p:cNvPr>
          <p:cNvSpPr txBox="1">
            <a:spLocks/>
          </p:cNvSpPr>
          <p:nvPr/>
        </p:nvSpPr>
        <p:spPr>
          <a:xfrm>
            <a:off x="399393" y="2659886"/>
            <a:ext cx="6615833" cy="4192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1600" dirty="0">
                <a:latin typeface="Gotham Book" panose="02000604040000020004" pitchFamily="50" charset="0"/>
              </a:rPr>
              <a:t>Use the 16:9 slide size ratio </a:t>
            </a:r>
          </a:p>
          <a:p>
            <a:pPr>
              <a:lnSpc>
                <a:spcPct val="160000"/>
              </a:lnSpc>
            </a:pPr>
            <a:r>
              <a:rPr lang="en-US" sz="1600" dirty="0">
                <a:latin typeface="Gotham Book" panose="02000604040000020004" pitchFamily="50" charset="0"/>
              </a:rPr>
              <a:t>Consistency is key with Fonts. </a:t>
            </a:r>
          </a:p>
          <a:p>
            <a:pPr lvl="1">
              <a:lnSpc>
                <a:spcPct val="160000"/>
              </a:lnSpc>
            </a:pPr>
            <a:r>
              <a:rPr lang="en-US" sz="1600" dirty="0">
                <a:latin typeface="Gotham Book" panose="02000604040000020004" pitchFamily="50" charset="0"/>
              </a:rPr>
              <a:t>Title Font and Body font may differ, but keep the font size the same) </a:t>
            </a:r>
          </a:p>
          <a:p>
            <a:pPr>
              <a:lnSpc>
                <a:spcPct val="160000"/>
              </a:lnSpc>
            </a:pPr>
            <a:r>
              <a:rPr lang="en-US" sz="1600" dirty="0">
                <a:latin typeface="Gotham Book" panose="02000604040000020004" pitchFamily="50" charset="0"/>
              </a:rPr>
              <a:t>Ensure all images used are in high resolution to avoid pixelation on the display</a:t>
            </a:r>
          </a:p>
        </p:txBody>
      </p:sp>
    </p:spTree>
    <p:extLst>
      <p:ext uri="{BB962C8B-B14F-4D97-AF65-F5344CB8AC3E}">
        <p14:creationId xmlns:p14="http://schemas.microsoft.com/office/powerpoint/2010/main" val="277856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E877A-1F8E-D0DA-126E-FCEBB172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02" y="290739"/>
            <a:ext cx="5114839" cy="134497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otham Book" panose="02000604040000020004" pitchFamily="50" charset="0"/>
              </a:rPr>
              <a:t>Speaker Videos (Live/Recorded)</a:t>
            </a:r>
          </a:p>
        </p:txBody>
      </p:sp>
      <p:pic>
        <p:nvPicPr>
          <p:cNvPr id="2054" name="Picture 6" descr="5 Inexpensive Video Conferencing Lighting Solutions - Lifesize">
            <a:extLst>
              <a:ext uri="{FF2B5EF4-FFF2-40B4-BE49-F238E27FC236}">
                <a16:creationId xmlns:a16="http://schemas.microsoft.com/office/drawing/2014/main" id="{B1C7492D-3B8D-568A-FFFF-A9EF0DA7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09" y="756118"/>
            <a:ext cx="5947511" cy="239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ok Better on Video Calls With These Easy Lighting Tips | Wirecutter">
            <a:extLst>
              <a:ext uri="{FF2B5EF4-FFF2-40B4-BE49-F238E27FC236}">
                <a16:creationId xmlns:a16="http://schemas.microsoft.com/office/drawing/2014/main" id="{CE5A1046-2C24-9386-5579-78078A20E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05" y="3429000"/>
            <a:ext cx="5077117" cy="253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0DD79-9A48-C950-E4A3-98F380F0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025" y="1745842"/>
            <a:ext cx="5528975" cy="47463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b="0" i="0" dirty="0">
                <a:effectLst/>
                <a:latin typeface="Gotham Book" panose="02000604040000020004" pitchFamily="50" charset="0"/>
              </a:rPr>
              <a:t>Ensure you are visible and clear</a:t>
            </a:r>
          </a:p>
          <a:p>
            <a:pPr>
              <a:lnSpc>
                <a:spcPct val="150000"/>
              </a:lnSpc>
            </a:pPr>
            <a:r>
              <a:rPr lang="en-US" sz="1600" b="0" i="0" dirty="0">
                <a:effectLst/>
                <a:latin typeface="Gotham Book" panose="02000604040000020004" pitchFamily="50" charset="0"/>
              </a:rPr>
              <a:t>Background should be neutral and not distracting for the audience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Gotham Book" panose="02000604040000020004" pitchFamily="50" charset="0"/>
              </a:rPr>
              <a:t>Ensure the light source is in front of you and not behind you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Gotham Book" panose="02000604040000020004" pitchFamily="50" charset="0"/>
              </a:rPr>
              <a:t>Ensure the camera angle is at eye level and that your lens is clean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Gotham Book" panose="02000604040000020004" pitchFamily="50" charset="0"/>
              </a:rPr>
              <a:t>Please do not wear clothes with busy prints (checks/squares)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Gotham Book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86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21">
            <a:extLst>
              <a:ext uri="{FF2B5EF4-FFF2-40B4-BE49-F238E27FC236}">
                <a16:creationId xmlns:a16="http://schemas.microsoft.com/office/drawing/2014/main" id="{FEB0B922-A6AE-4089-8B21-F3E1A770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37586" cy="6858000"/>
          </a:xfrm>
          <a:custGeom>
            <a:avLst/>
            <a:gdLst>
              <a:gd name="connsiteX0" fmla="*/ 0 w 10237586"/>
              <a:gd name="connsiteY0" fmla="*/ 0 h 6858000"/>
              <a:gd name="connsiteX1" fmla="*/ 7061432 w 10237586"/>
              <a:gd name="connsiteY1" fmla="*/ 0 h 6858000"/>
              <a:gd name="connsiteX2" fmla="*/ 10237586 w 10237586"/>
              <a:gd name="connsiteY2" fmla="*/ 6858000 h 6858000"/>
              <a:gd name="connsiteX3" fmla="*/ 0 w 102375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7586" h="6858000">
                <a:moveTo>
                  <a:pt x="0" y="0"/>
                </a:moveTo>
                <a:lnTo>
                  <a:pt x="7061432" y="0"/>
                </a:lnTo>
                <a:lnTo>
                  <a:pt x="102375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 20">
            <a:extLst>
              <a:ext uri="{FF2B5EF4-FFF2-40B4-BE49-F238E27FC236}">
                <a16:creationId xmlns:a16="http://schemas.microsoft.com/office/drawing/2014/main" id="{C5EB7378-ADA3-4D6E-8E3A-09FAD147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E877A-1F8E-D0DA-126E-FCEBB172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1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Gotham Book" panose="02000604040000020004" pitchFamily="50" charset="0"/>
              </a:rPr>
              <a:t>Pre-recorded Videos: In case you have any</a:t>
            </a:r>
            <a:br>
              <a:rPr lang="en-US" sz="3200" dirty="0">
                <a:solidFill>
                  <a:srgbClr val="FFFFFF"/>
                </a:solidFill>
                <a:latin typeface="Gotham Book" panose="02000604040000020004" pitchFamily="50" charset="0"/>
              </a:rPr>
            </a:br>
            <a:r>
              <a:rPr lang="en-US" sz="3200" dirty="0">
                <a:solidFill>
                  <a:srgbClr val="FFFFFF"/>
                </a:solidFill>
                <a:latin typeface="Gotham Book" panose="02000604040000020004" pitchFamily="50" charset="0"/>
              </a:rPr>
              <a:t>pre recorded video;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0DD79-9A48-C950-E4A3-98F380F0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985520"/>
            <a:ext cx="6949440" cy="56184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Gotham Book" panose="02000604040000020004" pitchFamily="50" charset="0"/>
              </a:rPr>
              <a:t>Select a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Gotham Book" panose="02000604040000020004" pitchFamily="50" charset="0"/>
              </a:rPr>
              <a:t> quiet area (as possible)</a:t>
            </a:r>
            <a:r>
              <a:rPr lang="en-US" sz="1600" dirty="0">
                <a:solidFill>
                  <a:srgbClr val="FFFFFF"/>
                </a:solidFill>
                <a:latin typeface="Gotham Book" panose="02000604040000020004" pitchFamily="50" charset="0"/>
              </a:rPr>
              <a:t> and av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Gotham Book" panose="02000604040000020004" pitchFamily="50" charset="0"/>
              </a:rPr>
              <a:t>oid areas that have an echo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1600" b="0" i="0" dirty="0">
                <a:solidFill>
                  <a:srgbClr val="FFFFFF"/>
                </a:solidFill>
                <a:effectLst/>
                <a:latin typeface="Gotham Book" panose="02000604040000020004" pitchFamily="50" charset="0"/>
              </a:rPr>
              <a:t>Rooms should be fairly small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1600" b="0" i="0" dirty="0">
                <a:solidFill>
                  <a:srgbClr val="FFFFFF"/>
                </a:solidFill>
                <a:effectLst/>
                <a:latin typeface="Gotham Book" panose="02000604040000020004" pitchFamily="50" charset="0"/>
              </a:rPr>
              <a:t>Sound dampening can be done with carpeting, curtains, furniture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b="0" i="0" dirty="0">
                <a:solidFill>
                  <a:srgbClr val="FFFFFF"/>
                </a:solidFill>
                <a:effectLst/>
                <a:latin typeface="Gotham Book" panose="02000604040000020004" pitchFamily="50" charset="0"/>
              </a:rPr>
              <a:t>If the default built-in microphone on computer is not producing good sound-quality, u</a:t>
            </a:r>
            <a:r>
              <a:rPr lang="en-US" sz="1600" dirty="0">
                <a:solidFill>
                  <a:srgbClr val="FFFFFF"/>
                </a:solidFill>
                <a:latin typeface="Gotham Book" panose="02000604040000020004" pitchFamily="50" charset="0"/>
              </a:rPr>
              <a:t>se a g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Gotham Book" panose="02000604040000020004" pitchFamily="50" charset="0"/>
              </a:rPr>
              <a:t>ood headset with the microphone close to your mouth BUT away from direct line of mouth to reduce “pops”. 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b="0" i="0" dirty="0">
                <a:solidFill>
                  <a:srgbClr val="FFFFFF"/>
                </a:solidFill>
                <a:effectLst/>
                <a:latin typeface="Gotham Book" panose="02000604040000020004" pitchFamily="50" charset="0"/>
              </a:rPr>
              <a:t>Do a test recording of a couple of minutes and review the sound and picture quality, MP4 format, and lighting before recording the entire presentation. Make adjustments if needed.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Gotham Book" panose="02000604040000020004" pitchFamily="50" charset="0"/>
              </a:rPr>
              <a:t>Resolution should be 1080p (Full High Definition FHD)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b="0" i="0" dirty="0">
                <a:solidFill>
                  <a:srgbClr val="FFFFFF"/>
                </a:solidFill>
                <a:effectLst/>
                <a:latin typeface="Gotham Book" panose="02000604040000020004" pitchFamily="50" charset="0"/>
              </a:rPr>
              <a:t>Video size should not exceed 1 GB.</a:t>
            </a:r>
          </a:p>
        </p:txBody>
      </p:sp>
      <p:pic>
        <p:nvPicPr>
          <p:cNvPr id="3074" name="Picture 2" descr="Webcam Tips: How to Use Webcam – Restream Blog">
            <a:extLst>
              <a:ext uri="{FF2B5EF4-FFF2-40B4-BE49-F238E27FC236}">
                <a16:creationId xmlns:a16="http://schemas.microsoft.com/office/drawing/2014/main" id="{472379AC-C1B2-8238-2DF3-D3552C440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" r="50000"/>
          <a:stretch/>
        </p:blipFill>
        <p:spPr bwMode="auto">
          <a:xfrm>
            <a:off x="7255416" y="396081"/>
            <a:ext cx="4551061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ebcam Tips: How to Use Webcam – Restream Blog">
            <a:extLst>
              <a:ext uri="{FF2B5EF4-FFF2-40B4-BE49-F238E27FC236}">
                <a16:creationId xmlns:a16="http://schemas.microsoft.com/office/drawing/2014/main" id="{2BB52556-B3AA-D797-61D3-6ABED3DB6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8" r="2198"/>
          <a:stretch/>
        </p:blipFill>
        <p:spPr bwMode="auto">
          <a:xfrm>
            <a:off x="7255416" y="3429000"/>
            <a:ext cx="4539950" cy="255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D3719F-E319-112C-5F00-6C1279A0140E}"/>
              </a:ext>
            </a:extLst>
          </p:cNvPr>
          <p:cNvSpPr/>
          <p:nvPr/>
        </p:nvSpPr>
        <p:spPr>
          <a:xfrm>
            <a:off x="10655100" y="5516880"/>
            <a:ext cx="1140266" cy="314960"/>
          </a:xfrm>
          <a:prstGeom prst="roundRect">
            <a:avLst/>
          </a:prstGeom>
          <a:solidFill>
            <a:srgbClr val="F6F3F6"/>
          </a:solidFill>
          <a:ln>
            <a:solidFill>
              <a:srgbClr val="F6F3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77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9B907B-F9A2-45A5-BDBA-C371127CA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46EEE-654D-B8BF-F76D-58553C093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7" r="23915" b="1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FC72A6E7-EEB3-4011-AFDE-5D01CF93E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8CD93300-52E3-4A04-AB11-4E86A29BE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A4283E-0023-4EE4-B926-16A0B82A9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485" y="970029"/>
            <a:ext cx="7365081" cy="5064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80E19"/>
                </a:solidFill>
                <a:latin typeface="Gotham Book" panose="02000604040000020004" pitchFamily="50" charset="0"/>
              </a:rPr>
              <a:t>Arrive to the Speaker Lounge 30 minutes prior to your session to allow for a walk-through with technical team to align on: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rgbClr val="080E19"/>
                </a:solidFill>
                <a:latin typeface="Gotham Book" panose="02000604040000020004" pitchFamily="50" charset="0"/>
              </a:rPr>
              <a:t>Program M.C 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rgbClr val="080E19"/>
                </a:solidFill>
                <a:latin typeface="Gotham Book" panose="02000604040000020004" pitchFamily="50" charset="0"/>
              </a:rPr>
              <a:t>Camera placement in room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rgbClr val="080E19"/>
                </a:solidFill>
                <a:latin typeface="Gotham Book" panose="02000604040000020004" pitchFamily="50" charset="0"/>
              </a:rPr>
              <a:t>Microphone placement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rgbClr val="080E19"/>
                </a:solidFill>
                <a:latin typeface="Gotham Book" panose="02000604040000020004" pitchFamily="50" charset="0"/>
              </a:rPr>
              <a:t>Presentations &amp; use of clicker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rgbClr val="080E19"/>
                </a:solidFill>
                <a:latin typeface="Gotham Book" panose="02000604040000020004" pitchFamily="50" charset="0"/>
              </a:rPr>
              <a:t>Any videos that need to be played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rgbClr val="080E19"/>
                </a:solidFill>
                <a:latin typeface="Gotham Book" panose="02000604040000020004" pitchFamily="50" charset="0"/>
              </a:rPr>
              <a:t>Seating arrangements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rgbClr val="080E19"/>
                </a:solidFill>
                <a:latin typeface="Gotham Book" panose="02000604040000020004" pitchFamily="50" charset="0"/>
              </a:rPr>
              <a:t>Translation considerations</a:t>
            </a:r>
          </a:p>
          <a:p>
            <a:pPr lvl="1"/>
            <a:endParaRPr lang="en-US" sz="2000" dirty="0">
              <a:solidFill>
                <a:schemeClr val="tx1">
                  <a:alpha val="60000"/>
                </a:schemeClr>
              </a:solidFill>
              <a:latin typeface="Gotham Book" panose="02000604040000020004" pitchFamily="50" charset="0"/>
            </a:endParaRPr>
          </a:p>
          <a:p>
            <a:pPr>
              <a:buFont typeface="+mj-lt"/>
              <a:buAutoNum type="arabicPeriod"/>
            </a:pPr>
            <a:endParaRPr lang="en-US" sz="2000" dirty="0">
              <a:solidFill>
                <a:schemeClr val="tx1">
                  <a:alpha val="60000"/>
                </a:schemeClr>
              </a:solidFill>
              <a:latin typeface="Gotham Book" panose="02000604040000020004" pitchFamily="50" charset="0"/>
            </a:endParaRPr>
          </a:p>
          <a:p>
            <a:pPr lvl="1">
              <a:buFont typeface="+mj-lt"/>
              <a:buAutoNum type="arabicPeriod"/>
            </a:pPr>
            <a:endParaRPr lang="en-US" sz="2000" dirty="0">
              <a:solidFill>
                <a:schemeClr val="tx1">
                  <a:alpha val="60000"/>
                </a:schemeClr>
              </a:solidFill>
              <a:latin typeface="Gotham Book" panose="02000604040000020004" pitchFamily="50" charset="0"/>
            </a:endParaRPr>
          </a:p>
          <a:p>
            <a:pPr>
              <a:buFont typeface="+mj-lt"/>
              <a:buAutoNum type="arabicPeriod"/>
            </a:pPr>
            <a:endParaRPr lang="en-US" sz="2000" b="0" i="0" dirty="0">
              <a:solidFill>
                <a:schemeClr val="tx1">
                  <a:alpha val="60000"/>
                </a:schemeClr>
              </a:solidFill>
              <a:effectLst/>
              <a:latin typeface="Gotham Book" panose="0200060404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DE07B7-EE18-9042-791D-D1E5F3A1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874" y="147964"/>
            <a:ext cx="8262348" cy="745986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Gotham Book" panose="02000604040000020004" pitchFamily="50" charset="0"/>
              </a:rPr>
              <a:t>In-Person Speakers/Moderators</a:t>
            </a:r>
          </a:p>
        </p:txBody>
      </p:sp>
    </p:spTree>
    <p:extLst>
      <p:ext uri="{BB962C8B-B14F-4D97-AF65-F5344CB8AC3E}">
        <p14:creationId xmlns:p14="http://schemas.microsoft.com/office/powerpoint/2010/main" val="167341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72049-3B14-8BD7-D3A4-86610A47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Book" panose="02000604040000020004" pitchFamily="50" charset="0"/>
              </a:rPr>
              <a:t>Content Sharing Timeliness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8AA2A-476E-B50F-C41B-946952C29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endParaRPr lang="en-US" sz="2400" b="1" dirty="0">
              <a:latin typeface="Gotham Book" panose="02000604040000020004" pitchFamily="50" charset="0"/>
            </a:endParaRPr>
          </a:p>
          <a:p>
            <a:r>
              <a:rPr lang="en-US" sz="2400" dirty="0">
                <a:latin typeface="Gotham Book" panose="02000604040000020004" pitchFamily="50" charset="0"/>
              </a:rPr>
              <a:t>Pre-recorded videos – </a:t>
            </a:r>
            <a:endParaRPr lang="en-US" sz="2400" b="1" dirty="0">
              <a:latin typeface="Gotham Book" panose="02000604040000020004" pitchFamily="50" charset="0"/>
            </a:endParaRPr>
          </a:p>
          <a:p>
            <a:endParaRPr lang="en-US" sz="2400" b="1" dirty="0">
              <a:latin typeface="Gotham Book" panose="02000604040000020004" pitchFamily="50" charset="0"/>
            </a:endParaRPr>
          </a:p>
          <a:p>
            <a:r>
              <a:rPr lang="en-US" sz="2400" dirty="0">
                <a:latin typeface="Gotham Book" panose="02000604040000020004" pitchFamily="50" charset="0"/>
              </a:rPr>
              <a:t>PowerPoint presentations – </a:t>
            </a:r>
            <a:endParaRPr lang="en-US" sz="2400" b="1" dirty="0">
              <a:latin typeface="Gotham Book" panose="02000604040000020004" pitchFamily="50" charset="0"/>
            </a:endParaRPr>
          </a:p>
          <a:p>
            <a:endParaRPr lang="en-US" sz="2400" b="1" dirty="0">
              <a:latin typeface="Gotham Book" panose="02000604040000020004" pitchFamily="50" charset="0"/>
            </a:endParaRPr>
          </a:p>
          <a:p>
            <a:r>
              <a:rPr lang="en-US" sz="2400" dirty="0">
                <a:latin typeface="Gotham Book" panose="02000604040000020004" pitchFamily="50" charset="0"/>
              </a:rPr>
              <a:t>Dry-run/Rehearsals – </a:t>
            </a:r>
            <a:r>
              <a:rPr lang="en-US" sz="2400" b="1" dirty="0">
                <a:latin typeface="Gotham Book" panose="02000604040000020004" pitchFamily="50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Gotham Book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38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444</Words>
  <Application>Microsoft Macintosh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Gotham Book</vt:lpstr>
      <vt:lpstr>Office Theme</vt:lpstr>
      <vt:lpstr>PowerPoint Presentation</vt:lpstr>
      <vt:lpstr>The Hybrid Meeting Format</vt:lpstr>
      <vt:lpstr>PowerPoint Slide Presentations</vt:lpstr>
      <vt:lpstr>Speaker Videos (Live/Recorded)</vt:lpstr>
      <vt:lpstr>Pre-recorded Videos: In case you have any pre recorded video;</vt:lpstr>
      <vt:lpstr>In-Person Speakers/Moderators</vt:lpstr>
      <vt:lpstr>Content Sharing Timeliness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Kavutha Mwanzia-Asiyo</dc:creator>
  <cp:lastModifiedBy>Microsoft Office User</cp:lastModifiedBy>
  <cp:revision>8</cp:revision>
  <dcterms:created xsi:type="dcterms:W3CDTF">2022-05-02T11:57:03Z</dcterms:created>
  <dcterms:modified xsi:type="dcterms:W3CDTF">2022-09-19T22:05:04Z</dcterms:modified>
</cp:coreProperties>
</file>